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3" r:id="rId17"/>
    <p:sldId id="320" r:id="rId18"/>
    <p:sldId id="272" r:id="rId19"/>
    <p:sldId id="314" r:id="rId20"/>
    <p:sldId id="274" r:id="rId21"/>
    <p:sldId id="287" r:id="rId22"/>
    <p:sldId id="275" r:id="rId23"/>
    <p:sldId id="284" r:id="rId24"/>
    <p:sldId id="285" r:id="rId25"/>
    <p:sldId id="279" r:id="rId26"/>
    <p:sldId id="277" r:id="rId27"/>
    <p:sldId id="317" r:id="rId28"/>
    <p:sldId id="281" r:id="rId29"/>
    <p:sldId id="322" r:id="rId30"/>
    <p:sldId id="321" r:id="rId31"/>
    <p:sldId id="286" r:id="rId3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728" autoAdjust="0"/>
  </p:normalViewPr>
  <p:slideViewPr>
    <p:cSldViewPr>
      <p:cViewPr>
        <p:scale>
          <a:sx n="79" d="100"/>
          <a:sy n="79" d="100"/>
        </p:scale>
        <p:origin x="-126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5"/>
      <c:hPercent val="81"/>
      <c:rotY val="44"/>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ser>
          <c:idx val="0"/>
          <c:order val="0"/>
          <c:tx>
            <c:strRef>
              <c:f>Sheet1!$A$2</c:f>
              <c:strCache>
                <c:ptCount val="1"/>
                <c:pt idx="0">
                  <c:v>Cases</c:v>
                </c:pt>
              </c:strCache>
            </c:strRef>
          </c:tx>
          <c:spPr>
            <a:solidFill>
              <a:srgbClr val="FF0000"/>
            </a:solidFill>
            <a:ln w="8796">
              <a:solidFill>
                <a:schemeClr val="tx1"/>
              </a:solidFill>
              <a:prstDash val="solid"/>
            </a:ln>
          </c:spPr>
          <c:invertIfNegative val="0"/>
          <c:cat>
            <c:strRef>
              <c:f>Sheet1!$B$1:$L$1</c:f>
              <c:strCache>
                <c:ptCount val="7"/>
                <c:pt idx="0">
                  <c:v>2007</c:v>
                </c:pt>
                <c:pt idx="1">
                  <c:v>2008</c:v>
                </c:pt>
                <c:pt idx="2">
                  <c:v>2009</c:v>
                </c:pt>
                <c:pt idx="3">
                  <c:v>2010</c:v>
                </c:pt>
                <c:pt idx="4">
                  <c:v>2011</c:v>
                </c:pt>
                <c:pt idx="5">
                  <c:v>2012</c:v>
                </c:pt>
                <c:pt idx="6">
                  <c:v>*2013</c:v>
                </c:pt>
              </c:strCache>
            </c:strRef>
          </c:cat>
          <c:val>
            <c:numRef>
              <c:f>Sheet1!$B$2:$L$2</c:f>
              <c:numCache>
                <c:formatCode>General</c:formatCode>
                <c:ptCount val="11"/>
                <c:pt idx="0">
                  <c:v>52</c:v>
                </c:pt>
                <c:pt idx="1">
                  <c:v>67</c:v>
                </c:pt>
                <c:pt idx="2">
                  <c:v>81</c:v>
                </c:pt>
                <c:pt idx="3">
                  <c:v>89</c:v>
                </c:pt>
                <c:pt idx="4">
                  <c:v>102</c:v>
                </c:pt>
                <c:pt idx="5">
                  <c:v>124</c:v>
                </c:pt>
                <c:pt idx="6">
                  <c:v>84</c:v>
                </c:pt>
              </c:numCache>
            </c:numRef>
          </c:val>
        </c:ser>
        <c:dLbls>
          <c:showLegendKey val="0"/>
          <c:showVal val="0"/>
          <c:showCatName val="0"/>
          <c:showSerName val="0"/>
          <c:showPercent val="0"/>
          <c:showBubbleSize val="0"/>
        </c:dLbls>
        <c:gapWidth val="150"/>
        <c:shape val="box"/>
        <c:axId val="97848704"/>
        <c:axId val="97879168"/>
        <c:axId val="0"/>
      </c:bar3DChart>
      <c:catAx>
        <c:axId val="97848704"/>
        <c:scaling>
          <c:orientation val="minMax"/>
        </c:scaling>
        <c:delete val="0"/>
        <c:axPos val="b"/>
        <c:numFmt formatCode="General" sourceLinked="1"/>
        <c:majorTickMark val="none"/>
        <c:minorTickMark val="none"/>
        <c:tickLblPos val="low"/>
        <c:spPr>
          <a:ln w="2199">
            <a:solidFill>
              <a:schemeClr val="tx1"/>
            </a:solidFill>
            <a:prstDash val="solid"/>
          </a:ln>
        </c:spPr>
        <c:txPr>
          <a:bodyPr rot="0" vert="horz"/>
          <a:lstStyle/>
          <a:p>
            <a:pPr>
              <a:defRPr sz="1783" b="1" i="0" u="none" strike="noStrike" baseline="0">
                <a:solidFill>
                  <a:schemeClr val="tx1"/>
                </a:solidFill>
                <a:latin typeface="Consolas"/>
                <a:ea typeface="Consolas"/>
                <a:cs typeface="Consolas"/>
              </a:defRPr>
            </a:pPr>
            <a:endParaRPr lang="en-US"/>
          </a:p>
        </c:txPr>
        <c:crossAx val="97879168"/>
        <c:crosses val="autoZero"/>
        <c:auto val="1"/>
        <c:lblAlgn val="ctr"/>
        <c:lblOffset val="100"/>
        <c:tickLblSkip val="2"/>
        <c:tickMarkSkip val="1"/>
        <c:noMultiLvlLbl val="0"/>
      </c:catAx>
      <c:valAx>
        <c:axId val="97879168"/>
        <c:scaling>
          <c:orientation val="minMax"/>
        </c:scaling>
        <c:delete val="0"/>
        <c:axPos val="l"/>
        <c:majorGridlines>
          <c:spPr>
            <a:ln w="2199">
              <a:solidFill>
                <a:schemeClr val="tx1"/>
              </a:solidFill>
              <a:prstDash val="solid"/>
            </a:ln>
          </c:spPr>
        </c:majorGridlines>
        <c:numFmt formatCode="General" sourceLinked="1"/>
        <c:majorTickMark val="none"/>
        <c:minorTickMark val="none"/>
        <c:tickLblPos val="nextTo"/>
        <c:txPr>
          <a:bodyPr rot="0" vert="horz"/>
          <a:lstStyle/>
          <a:p>
            <a:pPr>
              <a:defRPr sz="1783" b="1" i="0" u="none" strike="noStrike" baseline="0">
                <a:solidFill>
                  <a:schemeClr val="tx1"/>
                </a:solidFill>
                <a:latin typeface="Consolas"/>
                <a:ea typeface="Consolas"/>
                <a:cs typeface="Consolas"/>
              </a:defRPr>
            </a:pPr>
            <a:endParaRPr lang="en-US"/>
          </a:p>
        </c:txPr>
        <c:crossAx val="97848704"/>
        <c:crosses val="autoZero"/>
        <c:crossBetween val="between"/>
      </c:valAx>
      <c:spPr>
        <a:noFill/>
        <a:ln w="17592">
          <a:noFill/>
        </a:ln>
      </c:spPr>
    </c:plotArea>
    <c:legend>
      <c:legendPos val="r"/>
      <c:overlay val="0"/>
      <c:spPr>
        <a:noFill/>
        <a:ln w="2199">
          <a:solidFill>
            <a:schemeClr val="tx1"/>
          </a:solidFill>
          <a:prstDash val="solid"/>
        </a:ln>
      </c:spPr>
      <c:txPr>
        <a:bodyPr/>
        <a:lstStyle/>
        <a:p>
          <a:pPr>
            <a:defRPr sz="1638" b="1" i="0" u="none" strike="noStrike" baseline="0">
              <a:solidFill>
                <a:schemeClr val="tx1"/>
              </a:solidFill>
              <a:latin typeface="Consolas"/>
              <a:ea typeface="Consolas"/>
              <a:cs typeface="Consolas"/>
            </a:defRPr>
          </a:pPr>
          <a:endParaRPr lang="en-US"/>
        </a:p>
      </c:txPr>
    </c:legend>
    <c:plotVisOnly val="1"/>
    <c:dispBlanksAs val="gap"/>
    <c:showDLblsOverMax val="0"/>
  </c:chart>
  <c:spPr>
    <a:noFill/>
    <a:ln>
      <a:noFill/>
    </a:ln>
  </c:spPr>
  <c:txPr>
    <a:bodyPr/>
    <a:lstStyle/>
    <a:p>
      <a:pPr>
        <a:defRPr sz="1783" b="1" i="0" u="none" strike="noStrike" baseline="0">
          <a:solidFill>
            <a:schemeClr val="tx1"/>
          </a:solidFill>
          <a:latin typeface="Consolas"/>
          <a:ea typeface="Consolas"/>
          <a:cs typeface="Consola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66733" cy="469191"/>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defRPr sz="1200">
                <a:latin typeface="Corbel" pitchFamily="34" charset="0"/>
              </a:defRPr>
            </a:lvl1pPr>
          </a:lstStyle>
          <a:p>
            <a:pPr>
              <a:defRPr/>
            </a:pPr>
            <a:endParaRPr lang="en-US"/>
          </a:p>
        </p:txBody>
      </p:sp>
      <p:sp>
        <p:nvSpPr>
          <p:cNvPr id="46083" name="Rectangle 3"/>
          <p:cNvSpPr>
            <a:spLocks noGrp="1" noChangeArrowheads="1"/>
          </p:cNvSpPr>
          <p:nvPr>
            <p:ph type="dt" sz="quarter" idx="1"/>
          </p:nvPr>
        </p:nvSpPr>
        <p:spPr bwMode="auto">
          <a:xfrm>
            <a:off x="4008705" y="1"/>
            <a:ext cx="3066733" cy="469191"/>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a:defRPr sz="1200">
                <a:latin typeface="Corbel" pitchFamily="34" charset="0"/>
              </a:defRPr>
            </a:lvl1pPr>
          </a:lstStyle>
          <a:p>
            <a:pPr>
              <a:defRPr/>
            </a:pPr>
            <a:fld id="{20C61317-C916-48B4-9497-78EFD2FFD456}" type="datetimeFigureOut">
              <a:rPr lang="en-US"/>
              <a:pPr>
                <a:defRPr/>
              </a:pPr>
              <a:t>10/3/2013</a:t>
            </a:fld>
            <a:endParaRPr lang="en-US"/>
          </a:p>
        </p:txBody>
      </p:sp>
      <p:sp>
        <p:nvSpPr>
          <p:cNvPr id="46084" name="Rectangle 4"/>
          <p:cNvSpPr>
            <a:spLocks noGrp="1" noChangeArrowheads="1"/>
          </p:cNvSpPr>
          <p:nvPr>
            <p:ph type="ftr" sz="quarter" idx="2"/>
          </p:nvPr>
        </p:nvSpPr>
        <p:spPr bwMode="auto">
          <a:xfrm>
            <a:off x="0" y="8892288"/>
            <a:ext cx="3066733" cy="469191"/>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defRPr sz="1200">
                <a:latin typeface="Corbel" pitchFamily="34" charset="0"/>
              </a:defRPr>
            </a:lvl1pPr>
          </a:lstStyle>
          <a:p>
            <a:pPr>
              <a:defRPr/>
            </a:pPr>
            <a:endParaRPr lang="en-US"/>
          </a:p>
        </p:txBody>
      </p:sp>
      <p:sp>
        <p:nvSpPr>
          <p:cNvPr id="46085" name="Rectangle 5"/>
          <p:cNvSpPr>
            <a:spLocks noGrp="1" noChangeArrowheads="1"/>
          </p:cNvSpPr>
          <p:nvPr>
            <p:ph type="sldNum" sz="quarter" idx="3"/>
          </p:nvPr>
        </p:nvSpPr>
        <p:spPr bwMode="auto">
          <a:xfrm>
            <a:off x="4008705" y="8892288"/>
            <a:ext cx="3066733" cy="469191"/>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a:defRPr sz="1200">
                <a:latin typeface="Corbel" pitchFamily="34" charset="0"/>
              </a:defRPr>
            </a:lvl1pPr>
          </a:lstStyle>
          <a:p>
            <a:pPr>
              <a:defRPr/>
            </a:pPr>
            <a:fld id="{3AE6672B-0C64-4EF2-8206-7ABE74074C11}" type="slidenum">
              <a:rPr lang="en-US"/>
              <a:pPr>
                <a:defRPr/>
              </a:pPr>
              <a:t>‹#›</a:t>
            </a:fld>
            <a:endParaRPr lang="en-US"/>
          </a:p>
        </p:txBody>
      </p:sp>
    </p:spTree>
    <p:extLst>
      <p:ext uri="{BB962C8B-B14F-4D97-AF65-F5344CB8AC3E}">
        <p14:creationId xmlns:p14="http://schemas.microsoft.com/office/powerpoint/2010/main" val="2824095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66733" cy="469191"/>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defRPr sz="1200">
                <a:latin typeface="Corbel" pitchFamily="34" charset="0"/>
              </a:defRPr>
            </a:lvl1pPr>
          </a:lstStyle>
          <a:p>
            <a:pPr>
              <a:defRPr/>
            </a:pPr>
            <a:endParaRPr lang="en-US"/>
          </a:p>
        </p:txBody>
      </p:sp>
      <p:sp>
        <p:nvSpPr>
          <p:cNvPr id="49155" name="Rectangle 3"/>
          <p:cNvSpPr>
            <a:spLocks noGrp="1" noChangeArrowheads="1"/>
          </p:cNvSpPr>
          <p:nvPr>
            <p:ph type="dt" idx="1"/>
          </p:nvPr>
        </p:nvSpPr>
        <p:spPr bwMode="auto">
          <a:xfrm>
            <a:off x="4008705" y="1"/>
            <a:ext cx="3066733" cy="469191"/>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a:defRPr sz="1200">
                <a:latin typeface="Corbel" pitchFamily="34" charset="0"/>
              </a:defRPr>
            </a:lvl1pPr>
          </a:lstStyle>
          <a:p>
            <a:pPr>
              <a:defRPr/>
            </a:pPr>
            <a:fld id="{11BA570A-E79F-46C9-8FE0-306B4C679838}" type="datetimeFigureOut">
              <a:rPr lang="en-US"/>
              <a:pPr>
                <a:defRPr/>
              </a:pPr>
              <a:t>10/3/2013</a:t>
            </a:fld>
            <a:endParaRPr lang="en-US"/>
          </a:p>
        </p:txBody>
      </p:sp>
      <p:sp>
        <p:nvSpPr>
          <p:cNvPr id="41988"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707708" y="4447740"/>
            <a:ext cx="5661660" cy="4213144"/>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92288"/>
            <a:ext cx="3066733" cy="469191"/>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defRPr sz="1200">
                <a:latin typeface="Corbel" pitchFamily="34" charset="0"/>
              </a:defRPr>
            </a:lvl1pPr>
          </a:lstStyle>
          <a:p>
            <a:pPr>
              <a:defRPr/>
            </a:pPr>
            <a:endParaRPr lang="en-US"/>
          </a:p>
        </p:txBody>
      </p:sp>
      <p:sp>
        <p:nvSpPr>
          <p:cNvPr id="49159" name="Rectangle 7"/>
          <p:cNvSpPr>
            <a:spLocks noGrp="1" noChangeArrowheads="1"/>
          </p:cNvSpPr>
          <p:nvPr>
            <p:ph type="sldNum" sz="quarter" idx="5"/>
          </p:nvPr>
        </p:nvSpPr>
        <p:spPr bwMode="auto">
          <a:xfrm>
            <a:off x="4008705" y="8892288"/>
            <a:ext cx="3066733" cy="469191"/>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a:defRPr sz="1200">
                <a:latin typeface="Corbel" pitchFamily="34" charset="0"/>
              </a:defRPr>
            </a:lvl1pPr>
          </a:lstStyle>
          <a:p>
            <a:pPr>
              <a:defRPr/>
            </a:pPr>
            <a:fld id="{B709A2B4-90A8-4FE8-BFF6-6DEEC51DC449}" type="slidenum">
              <a:rPr lang="en-US"/>
              <a:pPr>
                <a:defRPr/>
              </a:pPr>
              <a:t>‹#›</a:t>
            </a:fld>
            <a:endParaRPr lang="en-US"/>
          </a:p>
        </p:txBody>
      </p:sp>
    </p:spTree>
    <p:extLst>
      <p:ext uri="{BB962C8B-B14F-4D97-AF65-F5344CB8AC3E}">
        <p14:creationId xmlns:p14="http://schemas.microsoft.com/office/powerpoint/2010/main" val="4129844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161A6DD8-FCA8-45A1-8A36-4EEB291C0303}" type="datetime1">
              <a:rPr lang="en-US"/>
              <a:pPr>
                <a:defRPr/>
              </a:pPr>
              <a:t>10/3/2013</a:t>
            </a:fld>
            <a:endParaRPr lang="en-US"/>
          </a:p>
        </p:txBody>
      </p:sp>
      <p:sp>
        <p:nvSpPr>
          <p:cNvPr id="16" name="Footer Placeholder 16"/>
          <p:cNvSpPr>
            <a:spLocks noGrp="1"/>
          </p:cNvSpPr>
          <p:nvPr>
            <p:ph type="ftr" sz="quarter" idx="11"/>
          </p:nvPr>
        </p:nvSpPr>
        <p:spPr/>
        <p:txBody>
          <a:bodyPr/>
          <a:lstStyle>
            <a:lvl1pPr>
              <a:defRPr smtClean="0"/>
            </a:lvl1pPr>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14253ECF-05C9-47DA-8D27-68C351094D36}" type="slidenum">
              <a:rPr lang="en-US"/>
              <a:pPr>
                <a:defRPr/>
              </a:pPr>
              <a:t>‹#›</a:t>
            </a:fld>
            <a:endParaRPr lang="en-US"/>
          </a:p>
        </p:txBody>
      </p:sp>
    </p:spTree>
    <p:extLst>
      <p:ext uri="{BB962C8B-B14F-4D97-AF65-F5344CB8AC3E}">
        <p14:creationId xmlns:p14="http://schemas.microsoft.com/office/powerpoint/2010/main" val="255204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EE4175A-12DA-4AE3-9C83-BBA27EFC5D04}" type="datetime1">
              <a:rPr lang="en-US"/>
              <a:pPr>
                <a:defRPr/>
              </a:pPr>
              <a:t>10/3/2013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84708CA-7F51-4DF1-9928-7B20BCFCBFEB}" type="slidenum">
              <a:rPr lang="en-US"/>
              <a:pPr>
                <a:defRPr/>
              </a:pPr>
              <a:t>‹#›</a:t>
            </a:fld>
            <a:endParaRPr lang="en-US"/>
          </a:p>
        </p:txBody>
      </p:sp>
    </p:spTree>
    <p:extLst>
      <p:ext uri="{BB962C8B-B14F-4D97-AF65-F5344CB8AC3E}">
        <p14:creationId xmlns:p14="http://schemas.microsoft.com/office/powerpoint/2010/main" val="194305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BF699E-A9DE-4812-AA89-A9C84721DD79}" type="datetime1">
              <a:rPr lang="en-US"/>
              <a:pPr>
                <a:defRPr/>
              </a:pPr>
              <a:t>10/3/2013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12B8756-19D3-4AEA-A1E3-B503731C572F}" type="slidenum">
              <a:rPr lang="en-US"/>
              <a:pPr>
                <a:defRPr/>
              </a:pPr>
              <a:t>‹#›</a:t>
            </a:fld>
            <a:endParaRPr lang="en-US"/>
          </a:p>
        </p:txBody>
      </p:sp>
    </p:spTree>
    <p:extLst>
      <p:ext uri="{BB962C8B-B14F-4D97-AF65-F5344CB8AC3E}">
        <p14:creationId xmlns:p14="http://schemas.microsoft.com/office/powerpoint/2010/main" val="315131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FDAD02A-F502-4DC2-B6A8-D5303B90E0A5}" type="datetime1">
              <a:rPr lang="en-US"/>
              <a:pPr>
                <a:defRPr/>
              </a:pPr>
              <a:t>10/3/2013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8F0D53-D1A6-4100-867F-D44075AAF016}" type="slidenum">
              <a:rPr lang="en-US"/>
              <a:pPr>
                <a:defRPr/>
              </a:pPr>
              <a:t>‹#›</a:t>
            </a:fld>
            <a:endParaRPr lang="en-US"/>
          </a:p>
        </p:txBody>
      </p:sp>
    </p:spTree>
    <p:extLst>
      <p:ext uri="{BB962C8B-B14F-4D97-AF65-F5344CB8AC3E}">
        <p14:creationId xmlns:p14="http://schemas.microsoft.com/office/powerpoint/2010/main" val="11986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2366D739-AF6A-458F-ABE8-DD773F9B8A58}" type="datetime1">
              <a:rPr lang="en-US"/>
              <a:pPr>
                <a:defRPr/>
              </a:pPr>
              <a:t>10/3/2013</a:t>
            </a:fld>
            <a:endParaRPr lang="en-US"/>
          </a:p>
        </p:txBody>
      </p:sp>
      <p:sp>
        <p:nvSpPr>
          <p:cNvPr id="26" name="Footer Placeholder 4"/>
          <p:cNvSpPr>
            <a:spLocks noGrp="1"/>
          </p:cNvSpPr>
          <p:nvPr>
            <p:ph type="ftr" sz="quarter" idx="11"/>
          </p:nvPr>
        </p:nvSpPr>
        <p:spPr/>
        <p:txBody>
          <a:bodyPr/>
          <a:lstStyle>
            <a:lvl1pPr>
              <a:defRPr smtClean="0"/>
            </a:lvl1pPr>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84668ED3-AFE5-4F8F-949F-DC8593AD6116}" type="slidenum">
              <a:rPr lang="en-US"/>
              <a:pPr>
                <a:defRPr/>
              </a:pPr>
              <a:t>‹#›</a:t>
            </a:fld>
            <a:endParaRPr lang="en-US"/>
          </a:p>
        </p:txBody>
      </p:sp>
    </p:spTree>
    <p:extLst>
      <p:ext uri="{BB962C8B-B14F-4D97-AF65-F5344CB8AC3E}">
        <p14:creationId xmlns:p14="http://schemas.microsoft.com/office/powerpoint/2010/main" val="296265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B8C7ECE-3C01-42EC-BFF5-48E27D235099}" type="datetime1">
              <a:rPr lang="en-US"/>
              <a:pPr>
                <a:defRPr/>
              </a:pPr>
              <a:t>10/3/2013</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1C38F12-A92F-4B17-AC97-35AC3E54FE7E}" type="slidenum">
              <a:rPr lang="en-US"/>
              <a:pPr>
                <a:defRPr/>
              </a:pPr>
              <a:t>‹#›</a:t>
            </a:fld>
            <a:endParaRPr lang="en-US"/>
          </a:p>
        </p:txBody>
      </p:sp>
    </p:spTree>
    <p:extLst>
      <p:ext uri="{BB962C8B-B14F-4D97-AF65-F5344CB8AC3E}">
        <p14:creationId xmlns:p14="http://schemas.microsoft.com/office/powerpoint/2010/main" val="54214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C9C54A71-C469-4D57-9689-B9933180ED82}" type="datetime1">
              <a:rPr lang="en-US"/>
              <a:pPr>
                <a:defRPr/>
              </a:pPr>
              <a:t>10/3/2013</a:t>
            </a:fld>
            <a:endParaRPr lang="en-US"/>
          </a:p>
        </p:txBody>
      </p:sp>
      <p:sp>
        <p:nvSpPr>
          <p:cNvPr id="18" name="Footer Placeholder 7"/>
          <p:cNvSpPr>
            <a:spLocks noGrp="1"/>
          </p:cNvSpPr>
          <p:nvPr>
            <p:ph type="ftr" sz="quarter" idx="11"/>
          </p:nvPr>
        </p:nvSpPr>
        <p:spPr/>
        <p:txBody>
          <a:bodyPr/>
          <a:lstStyle>
            <a:lvl1pPr>
              <a:defRPr smtClean="0"/>
            </a:lvl1pPr>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FDF2FC70-54D2-4BC1-A293-14F469B57094}" type="slidenum">
              <a:rPr lang="en-US"/>
              <a:pPr>
                <a:defRPr/>
              </a:pPr>
              <a:t>‹#›</a:t>
            </a:fld>
            <a:endParaRPr lang="en-US"/>
          </a:p>
        </p:txBody>
      </p:sp>
    </p:spTree>
    <p:extLst>
      <p:ext uri="{BB962C8B-B14F-4D97-AF65-F5344CB8AC3E}">
        <p14:creationId xmlns:p14="http://schemas.microsoft.com/office/powerpoint/2010/main" val="165490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3D4C6FB-A5F4-4973-9E8D-799883865CB1}" type="datetime1">
              <a:rPr lang="en-US"/>
              <a:pPr>
                <a:defRPr/>
              </a:pPr>
              <a:t>10/3/2013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2B677A9-47EF-41A4-B792-31ECF694F76E}" type="slidenum">
              <a:rPr lang="en-US"/>
              <a:pPr>
                <a:defRPr/>
              </a:pPr>
              <a:t>‹#›</a:t>
            </a:fld>
            <a:endParaRPr lang="en-US"/>
          </a:p>
        </p:txBody>
      </p:sp>
    </p:spTree>
    <p:extLst>
      <p:ext uri="{BB962C8B-B14F-4D97-AF65-F5344CB8AC3E}">
        <p14:creationId xmlns:p14="http://schemas.microsoft.com/office/powerpoint/2010/main" val="231862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9336578F-C97D-48FC-B72C-FF3A0D789F9D}" type="datetime1">
              <a:rPr lang="en-US"/>
              <a:pPr>
                <a:defRPr/>
              </a:pPr>
              <a:t>10/3/2013</a:t>
            </a:fld>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86A1D8C-010B-4777-833D-B4CE70ED7CAA}" type="slidenum">
              <a:rPr lang="en-US"/>
              <a:pPr>
                <a:defRPr/>
              </a:pPr>
              <a:t>‹#›</a:t>
            </a:fld>
            <a:endParaRPr lang="en-US"/>
          </a:p>
        </p:txBody>
      </p:sp>
    </p:spTree>
    <p:extLst>
      <p:ext uri="{BB962C8B-B14F-4D97-AF65-F5344CB8AC3E}">
        <p14:creationId xmlns:p14="http://schemas.microsoft.com/office/powerpoint/2010/main" val="347062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A26B76-531A-44EB-B0C4-35E9738F512D}" type="datetime1">
              <a:rPr lang="en-US"/>
              <a:pPr>
                <a:defRPr/>
              </a:pPr>
              <a:t>10/3/2013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512134-EF21-42F3-83D1-C65350420EC3}" type="slidenum">
              <a:rPr lang="en-US"/>
              <a:pPr>
                <a:defRPr/>
              </a:pPr>
              <a:t>‹#›</a:t>
            </a:fld>
            <a:endParaRPr lang="en-US"/>
          </a:p>
        </p:txBody>
      </p:sp>
    </p:spTree>
    <p:extLst>
      <p:ext uri="{BB962C8B-B14F-4D97-AF65-F5344CB8AC3E}">
        <p14:creationId xmlns:p14="http://schemas.microsoft.com/office/powerpoint/2010/main" val="13332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45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35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80B10F94-E616-4A03-8A1F-C842D49C4FB5}" type="datetime1">
              <a:rPr lang="en-US"/>
              <a:pPr>
                <a:defRPr/>
              </a:pPr>
              <a:t>10/3/2013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smtClean="0"/>
            </a:lvl1pPr>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807CC1D9-F850-497C-B70B-AD73051DD4F3}" type="slidenum">
              <a:rPr lang="en-US"/>
              <a:pPr>
                <a:defRPr/>
              </a:pPr>
              <a:t>‹#›</a:t>
            </a:fld>
            <a:endParaRPr lang="en-US"/>
          </a:p>
        </p:txBody>
      </p:sp>
    </p:spTree>
    <p:extLst>
      <p:ext uri="{BB962C8B-B14F-4D97-AF65-F5344CB8AC3E}">
        <p14:creationId xmlns:p14="http://schemas.microsoft.com/office/powerpoint/2010/main" val="358338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05F60C54-BC1B-4C49-BBB9-B5920D507BAA}" type="datetime1">
              <a:rPr lang="en-US"/>
              <a:pPr>
                <a:defRPr/>
              </a:pPr>
              <a:t>10/3/2013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a:defRPr sz="1100" smtClean="0">
                <a:solidFill>
                  <a:schemeClr val="tx2"/>
                </a:solidFill>
                <a:latin typeface="Corbel" pitchFamily="34" charset="0"/>
              </a:defRPr>
            </a:lvl1pPr>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0331A05-205E-49E1-B76E-6D995328AAA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6" r:id="rId1"/>
    <p:sldLayoutId id="2147483741" r:id="rId2"/>
    <p:sldLayoutId id="2147483747" r:id="rId3"/>
    <p:sldLayoutId id="2147483748" r:id="rId4"/>
    <p:sldLayoutId id="2147483749" r:id="rId5"/>
    <p:sldLayoutId id="2147483742" r:id="rId6"/>
    <p:sldLayoutId id="2147483750" r:id="rId7"/>
    <p:sldLayoutId id="2147483743" r:id="rId8"/>
    <p:sldLayoutId id="2147483751" r:id="rId9"/>
    <p:sldLayoutId id="2147483744" r:id="rId10"/>
    <p:sldLayoutId id="2147483745" r:id="rId11"/>
  </p:sldLayoutIdLst>
  <p:hf hdr="0" ftr="0" dt="0"/>
  <p:txStyles>
    <p:titleStyle>
      <a:lvl1pPr algn="l" rtl="0" eaLnBrk="1" fontAlgn="base" hangingPunct="1">
        <a:spcBef>
          <a:spcPct val="0"/>
        </a:spcBef>
        <a:spcAft>
          <a:spcPct val="0"/>
        </a:spcAft>
        <a:defRPr sz="4000" kern="1200" spc="-100">
          <a:solidFill>
            <a:srgbClr val="C1EEFF"/>
          </a:solidFill>
          <a:latin typeface="+mj-lt"/>
          <a:ea typeface="+mj-ea"/>
          <a:cs typeface="+mj-cs"/>
        </a:defRPr>
      </a:lvl1pPr>
      <a:lvl2pPr algn="l" rtl="0" eaLnBrk="1" fontAlgn="base" hangingPunct="1">
        <a:spcBef>
          <a:spcPct val="0"/>
        </a:spcBef>
        <a:spcAft>
          <a:spcPct val="0"/>
        </a:spcAft>
        <a:defRPr sz="4000">
          <a:solidFill>
            <a:srgbClr val="C1EEFF"/>
          </a:solidFill>
          <a:latin typeface="Consolas" pitchFamily="49" charset="0"/>
        </a:defRPr>
      </a:lvl2pPr>
      <a:lvl3pPr algn="l" rtl="0" eaLnBrk="1" fontAlgn="base" hangingPunct="1">
        <a:spcBef>
          <a:spcPct val="0"/>
        </a:spcBef>
        <a:spcAft>
          <a:spcPct val="0"/>
        </a:spcAft>
        <a:defRPr sz="4000">
          <a:solidFill>
            <a:srgbClr val="C1EEFF"/>
          </a:solidFill>
          <a:latin typeface="Consolas" pitchFamily="49" charset="0"/>
        </a:defRPr>
      </a:lvl3pPr>
      <a:lvl4pPr algn="l" rtl="0" eaLnBrk="1" fontAlgn="base" hangingPunct="1">
        <a:spcBef>
          <a:spcPct val="0"/>
        </a:spcBef>
        <a:spcAft>
          <a:spcPct val="0"/>
        </a:spcAft>
        <a:defRPr sz="4000">
          <a:solidFill>
            <a:srgbClr val="C1EEFF"/>
          </a:solidFill>
          <a:latin typeface="Consolas" pitchFamily="49" charset="0"/>
        </a:defRPr>
      </a:lvl4pPr>
      <a:lvl5pPr algn="l" rtl="0" eaLnBrk="1" fontAlgn="base" hangingPunct="1">
        <a:spcBef>
          <a:spcPct val="0"/>
        </a:spcBef>
        <a:spcAft>
          <a:spcPct val="0"/>
        </a:spcAft>
        <a:defRPr sz="4000">
          <a:solidFill>
            <a:srgbClr val="C1EEFF"/>
          </a:solidFill>
          <a:latin typeface="Consolas" pitchFamily="49" charset="0"/>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a:extLst/>
    </p:titleStyle>
    <p:bodyStyle>
      <a:lvl1pPr marL="411163" indent="-342900" algn="l" rtl="0" eaLnBrk="1" fontAlgn="base" hangingPunct="1">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1" fontAlgn="base" hangingPunct="1">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1" fontAlgn="base" hangingPunct="1">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1" fontAlgn="base" hangingPunct="1">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studentlife.conduct@louis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find-same.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studentaffairs.com/ejournal/Spring_2001/cheat.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9.xml"/><Relationship Id="rId4" Type="http://schemas.openxmlformats.org/officeDocument/2006/relationships/hyperlink" Target="http://owl.english.purdue.edu/ow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mailto:ombudsman@louisiana.edu"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tudentlife.conduct@louisiana.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558FCE6E-E264-42E1-8B39-A332A522BA16}" type="slidenum">
              <a:rPr lang="en-US"/>
              <a:pPr>
                <a:defRPr/>
              </a:pPr>
              <a:t>1</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C36CBC34-BDCA-4092-AAD7-CBCA597D599B}" type="slidenum">
              <a:rPr lang="en-US" sz="1200">
                <a:solidFill>
                  <a:schemeClr val="tx2"/>
                </a:solidFill>
                <a:latin typeface="+mn-lt"/>
              </a:rPr>
              <a:pPr fontAlgn="auto">
                <a:spcBef>
                  <a:spcPts val="0"/>
                </a:spcBef>
                <a:spcAft>
                  <a:spcPts val="0"/>
                </a:spcAft>
                <a:defRPr/>
              </a:pPr>
              <a:t>1</a:t>
            </a:fld>
            <a:endParaRPr lang="en-US" sz="1200">
              <a:solidFill>
                <a:schemeClr val="tx2"/>
              </a:solidFill>
              <a:latin typeface="+mn-lt"/>
            </a:endParaRPr>
          </a:p>
        </p:txBody>
      </p:sp>
      <p:sp>
        <p:nvSpPr>
          <p:cNvPr id="8196" name="TextBox 3"/>
          <p:cNvSpPr txBox="1">
            <a:spLocks noChangeArrowheads="1"/>
          </p:cNvSpPr>
          <p:nvPr/>
        </p:nvSpPr>
        <p:spPr bwMode="auto">
          <a:xfrm>
            <a:off x="228600" y="1905000"/>
            <a:ext cx="85344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600" b="1">
                <a:solidFill>
                  <a:srgbClr val="FF0000"/>
                </a:solidFill>
                <a:latin typeface="Corbel" pitchFamily="34" charset="0"/>
              </a:rPr>
              <a:t>Policies and Guidelines Regarding Classroom Behavior</a:t>
            </a:r>
          </a:p>
        </p:txBody>
      </p:sp>
      <p:pic>
        <p:nvPicPr>
          <p:cNvPr id="8197" name="Picture 4" descr="top_lef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4114800" y="5334000"/>
            <a:ext cx="4572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Student Life &amp; Conduct</a:t>
            </a:r>
          </a:p>
          <a:p>
            <a:r>
              <a:rPr lang="en-US" dirty="0" smtClean="0"/>
              <a:t>Buchanan Hall</a:t>
            </a:r>
            <a:endParaRPr lang="en-US" dirty="0"/>
          </a:p>
          <a:p>
            <a:r>
              <a:rPr lang="en-US" dirty="0"/>
              <a:t>Phone: 337.482.6373</a:t>
            </a:r>
          </a:p>
          <a:p>
            <a:r>
              <a:rPr lang="en-US" dirty="0"/>
              <a:t>Email: </a:t>
            </a:r>
            <a:r>
              <a:rPr lang="en-US" dirty="0">
                <a:solidFill>
                  <a:srgbClr val="FF0000"/>
                </a:solidFill>
                <a:hlinkClick r:id="rId4"/>
              </a:rPr>
              <a:t>studentlife.conduct@louisiana.edu</a:t>
            </a:r>
            <a:endParaRPr lang="en-US" dirty="0">
              <a:solidFill>
                <a:srgbClr val="FF0000"/>
              </a:solidFill>
            </a:endParaRP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D41517-52CB-4839-B47A-66686D38458A}" type="slidenum">
              <a:rPr lang="en-US"/>
              <a:pPr>
                <a:defRPr/>
              </a:pPr>
              <a:t>10</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FAADA204-BBAF-40B8-98ED-8DBCCD6D5886}" type="slidenum">
              <a:rPr lang="en-US" sz="1200">
                <a:solidFill>
                  <a:schemeClr val="tx2"/>
                </a:solidFill>
                <a:latin typeface="+mn-lt"/>
              </a:rPr>
              <a:pPr fontAlgn="auto">
                <a:spcBef>
                  <a:spcPts val="0"/>
                </a:spcBef>
                <a:spcAft>
                  <a:spcPts val="0"/>
                </a:spcAft>
                <a:defRPr/>
              </a:pPr>
              <a:t>10</a:t>
            </a:fld>
            <a:endParaRPr lang="en-US" sz="1200">
              <a:solidFill>
                <a:schemeClr val="tx2"/>
              </a:solidFill>
              <a:latin typeface="+mn-lt"/>
            </a:endParaRPr>
          </a:p>
        </p:txBody>
      </p:sp>
      <p:sp>
        <p:nvSpPr>
          <p:cNvPr id="17412" name="Rectangle 1"/>
          <p:cNvSpPr>
            <a:spLocks noChangeArrowheads="1"/>
          </p:cNvSpPr>
          <p:nvPr/>
        </p:nvSpPr>
        <p:spPr bwMode="auto">
          <a:xfrm>
            <a:off x="228600" y="862013"/>
            <a:ext cx="85344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p>
            <a:pPr marL="342900" indent="-342900"/>
            <a:endParaRPr lang="en-US"/>
          </a:p>
          <a:p>
            <a:pPr marL="342900" indent="-342900" eaLnBrk="0" hangingPunct="0"/>
            <a:r>
              <a:rPr lang="en-US" sz="2800">
                <a:cs typeface="Times New Roman" pitchFamily="18" charset="0"/>
              </a:rPr>
              <a:t>1.  Have a private conversation with the student to discuss the disruptions you are observing and possible remedies for the situation.</a:t>
            </a:r>
          </a:p>
          <a:p>
            <a:pPr marL="342900" indent="-342900" eaLnBrk="0" hangingPunct="0"/>
            <a:endParaRPr lang="en-US" sz="2800"/>
          </a:p>
          <a:p>
            <a:pPr marL="342900" indent="-342900" eaLnBrk="0" hangingPunct="0"/>
            <a:endParaRPr lang="en-US" sz="2800"/>
          </a:p>
          <a:p>
            <a:pPr marL="342900" indent="-342900" eaLnBrk="0" hangingPunct="0">
              <a:buFontTx/>
              <a:buAutoNum type="arabicPeriod" startAt="2"/>
            </a:pPr>
            <a:r>
              <a:rPr lang="en-US" sz="2800">
                <a:cs typeface="Times New Roman" pitchFamily="18" charset="0"/>
              </a:rPr>
              <a:t>The faculty member may want to follow up with a written summary to the student, re-stating your expectations and consequences for continued disruption.  You may copy the Dean of Students and /or the Department of Student Life &amp; Conduct.  </a:t>
            </a:r>
          </a:p>
          <a:p>
            <a:pPr marL="342900" indent="-342900" eaLnBrk="0" hangingPunct="0"/>
            <a:r>
              <a:rPr lang="en-US" sz="2800">
                <a:cs typeface="Times New Roman" pitchFamily="18" charset="0"/>
              </a:rPr>
              <a:t>   (Step 2 is not recommended in all cases.)</a:t>
            </a:r>
            <a:endParaRPr lang="en-US" sz="2800"/>
          </a:p>
          <a:p>
            <a:pPr marL="342900" indent="-342900" eaLnBrk="0" hangingPunct="0"/>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9C564A-272C-4F32-AE91-1B1AA641D870}" type="slidenum">
              <a:rPr lang="en-US"/>
              <a:pPr>
                <a:defRPr/>
              </a:pPr>
              <a:t>11</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65B7ACDC-E7E1-4962-9EA3-D054A5334718}" type="slidenum">
              <a:rPr lang="en-US" sz="1200">
                <a:solidFill>
                  <a:schemeClr val="tx2"/>
                </a:solidFill>
                <a:latin typeface="+mn-lt"/>
              </a:rPr>
              <a:pPr fontAlgn="auto">
                <a:spcBef>
                  <a:spcPts val="0"/>
                </a:spcBef>
                <a:spcAft>
                  <a:spcPts val="0"/>
                </a:spcAft>
                <a:defRPr/>
              </a:pPr>
              <a:t>11</a:t>
            </a:fld>
            <a:endParaRPr lang="en-US" sz="1200">
              <a:solidFill>
                <a:schemeClr val="tx2"/>
              </a:solidFill>
              <a:latin typeface="+mn-lt"/>
            </a:endParaRPr>
          </a:p>
        </p:txBody>
      </p:sp>
      <p:sp>
        <p:nvSpPr>
          <p:cNvPr id="18436" name="Rectangle 1"/>
          <p:cNvSpPr>
            <a:spLocks noChangeArrowheads="1"/>
          </p:cNvSpPr>
          <p:nvPr/>
        </p:nvSpPr>
        <p:spPr bwMode="auto">
          <a:xfrm>
            <a:off x="381000" y="304800"/>
            <a:ext cx="8382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r>
              <a:rPr lang="en-US" sz="2800">
                <a:latin typeface="Corbel" pitchFamily="34" charset="0"/>
              </a:rPr>
              <a:t>3.    Students who fail to respond to your attempts to rectify their disruption should be referred to the Department of Student Life &amp; Conduct.  Depending on the nature and level of disruption, either University Police or a Student Life &amp; Conduct Dean may have to remove the student from the classroom.  Upon notifying the Department of Student Life &amp; Conduct, the Dean will attempt to make contact with the student before the next class.</a:t>
            </a:r>
          </a:p>
          <a:p>
            <a:pPr marL="514350" indent="-514350"/>
            <a:endParaRPr lang="en-US" sz="2800">
              <a:latin typeface="Corbel" pitchFamily="34" charset="0"/>
            </a:endParaRPr>
          </a:p>
          <a:p>
            <a:pPr marL="514350" indent="-514350"/>
            <a:r>
              <a:rPr lang="en-US" sz="2800">
                <a:latin typeface="Corbel" pitchFamily="34" charset="0"/>
              </a:rPr>
              <a:t>4.   Consulting your Department Head or College Dean may be helpful in developing a plan for dealing with a disruptive student.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0433CD-7B32-4BED-9FFB-D976F13D251E}" type="slidenum">
              <a:rPr lang="en-US"/>
              <a:pPr>
                <a:defRPr/>
              </a:pPr>
              <a:t>12</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F8987A67-8003-4104-BBD1-F58147116A16}" type="slidenum">
              <a:rPr lang="en-US" sz="1200">
                <a:solidFill>
                  <a:schemeClr val="tx2"/>
                </a:solidFill>
                <a:latin typeface="+mn-lt"/>
              </a:rPr>
              <a:pPr fontAlgn="auto">
                <a:spcBef>
                  <a:spcPts val="0"/>
                </a:spcBef>
                <a:spcAft>
                  <a:spcPts val="0"/>
                </a:spcAft>
                <a:defRPr/>
              </a:pPr>
              <a:t>12</a:t>
            </a:fld>
            <a:endParaRPr lang="en-US" sz="1200">
              <a:solidFill>
                <a:schemeClr val="tx2"/>
              </a:solidFill>
              <a:latin typeface="+mn-lt"/>
            </a:endParaRPr>
          </a:p>
        </p:txBody>
      </p:sp>
      <p:sp>
        <p:nvSpPr>
          <p:cNvPr id="19460" name="Rectangle 1"/>
          <p:cNvSpPr>
            <a:spLocks noChangeArrowheads="1"/>
          </p:cNvSpPr>
          <p:nvPr/>
        </p:nvSpPr>
        <p:spPr bwMode="auto">
          <a:xfrm>
            <a:off x="381000" y="1304925"/>
            <a:ext cx="8382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sz="2800">
                <a:latin typeface="Corbel" pitchFamily="34" charset="0"/>
              </a:rPr>
              <a:t>5.  Formal disciplinary action may include: Disciplinary reprimand, probation, suspension or dismissal from the University.  Permanent removal from class must comply with the judicial process.  It is advisable not to inform a student that he/she is permanently dismissed until the full procedure to effect such action has been completed.</a:t>
            </a:r>
          </a:p>
          <a:p>
            <a:pPr marL="342900" indent="-342900"/>
            <a:endParaRPr lang="en-US" sz="2800">
              <a:latin typeface="Corbel" pitchFamily="34" charset="0"/>
            </a:endParaRPr>
          </a:p>
          <a:p>
            <a:pPr marL="342900" indent="-342900"/>
            <a:endParaRPr lang="en-US" sz="2800">
              <a:latin typeface="Corbe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577ADF-F168-493C-8139-109B0F3D51C2}" type="slidenum">
              <a:rPr lang="en-US"/>
              <a:pPr>
                <a:defRPr/>
              </a:pPr>
              <a:t>13</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3817454B-6B3F-4B56-8C14-30B8105FA68E}" type="slidenum">
              <a:rPr lang="en-US" sz="1200">
                <a:solidFill>
                  <a:schemeClr val="tx2"/>
                </a:solidFill>
                <a:latin typeface="+mn-lt"/>
              </a:rPr>
              <a:pPr fontAlgn="auto">
                <a:spcBef>
                  <a:spcPts val="0"/>
                </a:spcBef>
                <a:spcAft>
                  <a:spcPts val="0"/>
                </a:spcAft>
                <a:defRPr/>
              </a:pPr>
              <a:t>13</a:t>
            </a:fld>
            <a:endParaRPr lang="en-US" sz="1200">
              <a:solidFill>
                <a:schemeClr val="tx2"/>
              </a:solidFill>
              <a:latin typeface="+mn-lt"/>
            </a:endParaRPr>
          </a:p>
        </p:txBody>
      </p:sp>
      <p:sp>
        <p:nvSpPr>
          <p:cNvPr id="20484" name="Rectangle 1"/>
          <p:cNvSpPr>
            <a:spLocks noChangeArrowheads="1"/>
          </p:cNvSpPr>
          <p:nvPr/>
        </p:nvSpPr>
        <p:spPr bwMode="auto">
          <a:xfrm>
            <a:off x="457200" y="1676400"/>
            <a:ext cx="8305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sz="2800">
                <a:latin typeface="Corbel" pitchFamily="34" charset="0"/>
              </a:rPr>
              <a:t>6.  Keep records of the difficulties, and your efforts to resolve them, including all written communication. These will be helpful in the case of formal actions.  It is recommended that copies of your notes be sent to Department of Student Life &amp; Conduct or Dean of Students Office.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7063692-B69E-48F0-80B7-263B94BCB6B3}" type="slidenum">
              <a:rPr lang="en-US"/>
              <a:pPr>
                <a:defRPr/>
              </a:pPr>
              <a:t>14</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BBB55025-614D-4100-A89B-A941DC25CAAC}" type="slidenum">
              <a:rPr lang="en-US" sz="1200">
                <a:solidFill>
                  <a:schemeClr val="tx2"/>
                </a:solidFill>
                <a:latin typeface="+mn-lt"/>
              </a:rPr>
              <a:pPr fontAlgn="auto">
                <a:spcBef>
                  <a:spcPts val="0"/>
                </a:spcBef>
                <a:spcAft>
                  <a:spcPts val="0"/>
                </a:spcAft>
                <a:defRPr/>
              </a:pPr>
              <a:t>14</a:t>
            </a:fld>
            <a:endParaRPr lang="en-US" sz="1200">
              <a:solidFill>
                <a:schemeClr val="tx2"/>
              </a:solidFill>
              <a:latin typeface="+mn-lt"/>
            </a:endParaRPr>
          </a:p>
        </p:txBody>
      </p:sp>
      <p:sp>
        <p:nvSpPr>
          <p:cNvPr id="21508" name="Rectangle 1"/>
          <p:cNvSpPr>
            <a:spLocks noChangeArrowheads="1"/>
          </p:cNvSpPr>
          <p:nvPr/>
        </p:nvSpPr>
        <p:spPr bwMode="auto">
          <a:xfrm>
            <a:off x="381000" y="708025"/>
            <a:ext cx="8458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cs typeface="Times New Roman" pitchFamily="18" charset="0"/>
              </a:rPr>
              <a:t>Faculty are educators and academicians.  Being forced into another role -such as counselor or disciplinarian- because of a student situation can be uncomfortable, and/or awkward. In such situations, consider consulting with campus resources that may be helpful in resolving issues with the student.  </a:t>
            </a:r>
          </a:p>
          <a:p>
            <a:endParaRPr lang="en-US" sz="2800">
              <a:cs typeface="Times New Roman" pitchFamily="18" charset="0"/>
            </a:endParaRPr>
          </a:p>
          <a:p>
            <a:r>
              <a:rPr lang="en-US" sz="2800">
                <a:cs typeface="Times New Roman" pitchFamily="18" charset="0"/>
              </a:rPr>
              <a:t>A range of support and informational services are available to faculty and to students:  Dean of Students Office, Department of Student Life &amp; Conduct, Counseling &amp; Testing Center, University Police, and Office of Disability Services.</a:t>
            </a:r>
            <a:endParaRPr lang="en-US"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51C7AF6-CAF6-4CE4-855A-6F12F3A89CB4}" type="slidenum">
              <a:rPr lang="en-US"/>
              <a:pPr>
                <a:defRPr/>
              </a:pPr>
              <a:t>15</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47300806-3CAE-4B2F-93AF-C97324EDB993}" type="slidenum">
              <a:rPr lang="en-US" sz="1200">
                <a:solidFill>
                  <a:schemeClr val="tx2"/>
                </a:solidFill>
                <a:latin typeface="+mn-lt"/>
              </a:rPr>
              <a:pPr fontAlgn="auto">
                <a:spcBef>
                  <a:spcPts val="0"/>
                </a:spcBef>
                <a:spcAft>
                  <a:spcPts val="0"/>
                </a:spcAft>
                <a:defRPr/>
              </a:pPr>
              <a:t>15</a:t>
            </a:fld>
            <a:endParaRPr lang="en-US" sz="1200">
              <a:solidFill>
                <a:schemeClr val="tx2"/>
              </a:solidFill>
              <a:latin typeface="+mn-lt"/>
            </a:endParaRPr>
          </a:p>
        </p:txBody>
      </p:sp>
      <p:sp>
        <p:nvSpPr>
          <p:cNvPr id="22532" name="Rectangle 1"/>
          <p:cNvSpPr>
            <a:spLocks noChangeArrowheads="1"/>
          </p:cNvSpPr>
          <p:nvPr/>
        </p:nvSpPr>
        <p:spPr bwMode="auto">
          <a:xfrm>
            <a:off x="609600" y="2057400"/>
            <a:ext cx="8077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orbel" pitchFamily="34" charset="0"/>
              </a:rPr>
              <a:t>**Although some disruptive students may have emotional or mental disorders and thus are disabled and protected under the Rehabilitation Act (ADA), they are held to the same standards of conduct as all other students.**</a:t>
            </a:r>
          </a:p>
        </p:txBody>
      </p:sp>
      <p:pic>
        <p:nvPicPr>
          <p:cNvPr id="22533" name="Picture 4" descr="top_left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74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128BC45A-7110-479D-A81A-82FDA7134EF6}" type="slidenum">
              <a:rPr lang="en-US"/>
              <a:pPr>
                <a:defRPr/>
              </a:pPr>
              <a:t>16</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85A528B8-B7D7-4BB1-838C-E57E26CE0F4F}" type="slidenum">
              <a:rPr lang="en-US" sz="1200">
                <a:solidFill>
                  <a:schemeClr val="tx2"/>
                </a:solidFill>
                <a:latin typeface="+mn-lt"/>
              </a:rPr>
              <a:pPr fontAlgn="auto">
                <a:spcBef>
                  <a:spcPts val="0"/>
                </a:spcBef>
                <a:spcAft>
                  <a:spcPts val="0"/>
                </a:spcAft>
                <a:defRPr/>
              </a:pPr>
              <a:t>16</a:t>
            </a:fld>
            <a:endParaRPr lang="en-US" sz="1200">
              <a:solidFill>
                <a:schemeClr val="tx2"/>
              </a:solidFill>
              <a:latin typeface="+mn-lt"/>
            </a:endParaRPr>
          </a:p>
        </p:txBody>
      </p:sp>
      <p:sp>
        <p:nvSpPr>
          <p:cNvPr id="48130" name="Rectangle 2"/>
          <p:cNvSpPr>
            <a:spLocks noGrp="1"/>
          </p:cNvSpPr>
          <p:nvPr>
            <p:ph type="title" idx="4294967295"/>
          </p:nvPr>
        </p:nvSpPr>
        <p:spPr bwMode="auto">
          <a:xfrm>
            <a:off x="0" y="2590800"/>
            <a:ext cx="9144000" cy="2286000"/>
          </a:xfrm>
        </p:spPr>
        <p:txBody>
          <a:bodyPr wrap="square" lIns="91440" tIns="45720" rIns="91440" bIns="45720" numCol="1" anchorCtr="0" compatLnSpc="1">
            <a:prstTxWarp prst="textNoShape">
              <a:avLst/>
            </a:prstTxWarp>
          </a:bodyPr>
          <a:lstStyle/>
          <a:p>
            <a:pPr algn="ctr" eaLnBrk="1" hangingPunct="1">
              <a:defRPr/>
            </a:pPr>
            <a:endParaRPr lang="en-US" sz="5400" b="1" u="sng" smtClean="0"/>
          </a:p>
        </p:txBody>
      </p:sp>
      <p:pic>
        <p:nvPicPr>
          <p:cNvPr id="23557" name="Picture 6" descr="ethic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7"/>
          <p:cNvSpPr>
            <a:spLocks noChangeArrowheads="1"/>
          </p:cNvSpPr>
          <p:nvPr/>
        </p:nvSpPr>
        <p:spPr bwMode="auto">
          <a:xfrm>
            <a:off x="609600" y="457200"/>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u="sng">
                <a:solidFill>
                  <a:srgbClr val="FF0000"/>
                </a:solidFill>
              </a:rPr>
              <a:t>ACADEMIC DISHONESTY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F425B4E-503C-4411-8AC6-1EC3A0B27171}" type="slidenum">
              <a:rPr lang="en-US"/>
              <a:pPr>
                <a:defRPr/>
              </a:pPr>
              <a:t>17</a:t>
            </a:fld>
            <a:endParaRPr lang="en-US"/>
          </a:p>
        </p:txBody>
      </p:sp>
      <p:sp>
        <p:nvSpPr>
          <p:cNvPr id="87042"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endParaRPr lang="en-US" smtClean="0"/>
          </a:p>
        </p:txBody>
      </p:sp>
      <p:sp>
        <p:nvSpPr>
          <p:cNvPr id="24580" name="Rectangle 3"/>
          <p:cNvSpPr>
            <a:spLocks noGrp="1"/>
          </p:cNvSpPr>
          <p:nvPr>
            <p:ph type="body" idx="4294967295"/>
          </p:nvPr>
        </p:nvSpPr>
        <p:spPr>
          <a:xfrm>
            <a:off x="3048000" y="6096000"/>
            <a:ext cx="6096000" cy="762000"/>
          </a:xfrm>
        </p:spPr>
        <p:txBody>
          <a:bodyPr/>
          <a:lstStyle/>
          <a:p>
            <a:pPr>
              <a:buFont typeface="Wingdings" pitchFamily="2" charset="2"/>
              <a:buNone/>
            </a:pPr>
            <a:r>
              <a:rPr lang="en-US" smtClean="0">
                <a:solidFill>
                  <a:schemeClr val="bg1"/>
                </a:solidFill>
              </a:rPr>
              <a:t>     </a:t>
            </a:r>
            <a:r>
              <a:rPr lang="en-US" sz="1200" smtClean="0">
                <a:solidFill>
                  <a:schemeClr val="bg1"/>
                </a:solidFill>
              </a:rPr>
              <a:t>Buggey, T. (2007, Summer). Storyboard for Ivan's morning routine. Diagram. </a:t>
            </a:r>
            <a:r>
              <a:rPr lang="en-US" sz="1200" i="1" smtClean="0">
                <a:solidFill>
                  <a:schemeClr val="bg1"/>
                </a:solidFill>
              </a:rPr>
              <a:t>Journal of Positive Behavior   Interventions</a:t>
            </a:r>
            <a:r>
              <a:rPr lang="en-US" sz="1200" smtClean="0">
                <a:solidFill>
                  <a:schemeClr val="bg1"/>
                </a:solidFill>
              </a:rPr>
              <a:t>, </a:t>
            </a:r>
            <a:r>
              <a:rPr lang="en-US" sz="1200" i="1" smtClean="0">
                <a:solidFill>
                  <a:schemeClr val="bg1"/>
                </a:solidFill>
              </a:rPr>
              <a:t>9</a:t>
            </a:r>
            <a:r>
              <a:rPr lang="en-US" sz="1200" smtClean="0">
                <a:solidFill>
                  <a:schemeClr val="bg1"/>
                </a:solidFill>
              </a:rPr>
              <a:t>(3), 151. </a:t>
            </a:r>
          </a:p>
        </p:txBody>
      </p:sp>
      <p:pic>
        <p:nvPicPr>
          <p:cNvPr id="24581" name="Picture 4" descr="502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AB52042-9A10-4775-9724-6A058670F970}" type="slidenum">
              <a:rPr lang="en-US"/>
              <a:pPr>
                <a:defRPr/>
              </a:pPr>
              <a:t>18</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a:defRPr/>
            </a:pPr>
            <a:fld id="{F08BC1B6-0020-4119-B156-831CB50FDBEE}" type="slidenum">
              <a:rPr lang="en-US" sz="1200">
                <a:solidFill>
                  <a:srgbClr val="FF0000"/>
                </a:solidFill>
                <a:latin typeface="+mn-lt"/>
              </a:rPr>
              <a:pPr>
                <a:defRPr/>
              </a:pPr>
              <a:t>18</a:t>
            </a:fld>
            <a:endParaRPr lang="en-US" sz="1200">
              <a:solidFill>
                <a:srgbClr val="FF0000"/>
              </a:solidFill>
              <a:latin typeface="+mn-lt"/>
            </a:endParaRPr>
          </a:p>
        </p:txBody>
      </p:sp>
      <p:sp>
        <p:nvSpPr>
          <p:cNvPr id="25604" name="Rectangle 3"/>
          <p:cNvSpPr>
            <a:spLocks noGrp="1"/>
          </p:cNvSpPr>
          <p:nvPr>
            <p:ph type="body" idx="4294967295"/>
          </p:nvPr>
        </p:nvSpPr>
        <p:spPr>
          <a:xfrm>
            <a:off x="2590800" y="0"/>
            <a:ext cx="6553200" cy="6629400"/>
          </a:xfrm>
        </p:spPr>
        <p:txBody>
          <a:bodyPr/>
          <a:lstStyle/>
          <a:p>
            <a:pPr eaLnBrk="1" hangingPunct="1">
              <a:lnSpc>
                <a:spcPct val="80000"/>
              </a:lnSpc>
            </a:pPr>
            <a:endParaRPr lang="en-US" sz="2100" b="1" smtClean="0"/>
          </a:p>
          <a:p>
            <a:pPr eaLnBrk="1" hangingPunct="1">
              <a:lnSpc>
                <a:spcPct val="80000"/>
              </a:lnSpc>
              <a:buFont typeface="Wingdings" pitchFamily="2" charset="2"/>
              <a:buNone/>
            </a:pPr>
            <a:r>
              <a:rPr lang="en-US" sz="2100" b="1" smtClean="0">
                <a:solidFill>
                  <a:srgbClr val="FF0000"/>
                </a:solidFill>
              </a:rPr>
              <a:t>DEFINITIONS OF CHEATING AND PLAGIARISM</a:t>
            </a:r>
            <a:endParaRPr lang="en-US" sz="2100" smtClean="0">
              <a:solidFill>
                <a:srgbClr val="FF0000"/>
              </a:solidFill>
            </a:endParaRPr>
          </a:p>
          <a:p>
            <a:pPr eaLnBrk="1" hangingPunct="1">
              <a:lnSpc>
                <a:spcPct val="80000"/>
              </a:lnSpc>
              <a:buFont typeface="Wingdings" pitchFamily="2" charset="2"/>
              <a:buNone/>
            </a:pPr>
            <a:r>
              <a:rPr lang="en-US" sz="2400" smtClean="0"/>
              <a:t>1) Cheating, in the context of academic matters, is the term broadly used to describe all acts of dishonesty committed in the taking of tests or examinations and in the preparation of assignments.  Cheating includes but is not limited to such practices as gaining help from another person, using crib notes, relying on a calculator or any current technology if such aids have been forbidden.  Preparing an assignment in consultation with another person when the instructor expects the work to be done independently is also considered cheating.  In other words, cheating occurs when a student makes use of any unauthorized aids or materials.  Furthermore, any student who provides unauthorized assistance in academic work is also guilty of cheating.</a:t>
            </a: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16438"/>
            <a:ext cx="28956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D12FD1D-C456-44FD-BDE3-AE336C60E761}" type="slidenum">
              <a:rPr lang="en-US"/>
              <a:pPr>
                <a:defRPr/>
              </a:pPr>
              <a:t>19</a:t>
            </a:fld>
            <a:endParaRPr lang="en-US"/>
          </a:p>
        </p:txBody>
      </p:sp>
      <p:sp>
        <p:nvSpPr>
          <p:cNvPr id="79874" name="Rectangle 2"/>
          <p:cNvSpPr>
            <a:spLocks noGrp="1"/>
          </p:cNvSpPr>
          <p:nvPr>
            <p:ph type="title" idx="4294967295"/>
          </p:nvPr>
        </p:nvSpPr>
        <p:spPr bwMode="auto">
          <a:xfrm>
            <a:off x="0" y="0"/>
            <a:ext cx="7772400" cy="914400"/>
          </a:xfrm>
        </p:spPr>
        <p:txBody>
          <a:bodyPr wrap="square" lIns="91440" tIns="45720" rIns="91440" bIns="45720" numCol="1" anchorCtr="0" compatLnSpc="1">
            <a:prstTxWarp prst="textNoShape">
              <a:avLst/>
            </a:prstTxWarp>
          </a:bodyPr>
          <a:lstStyle/>
          <a:p>
            <a:pPr>
              <a:defRPr/>
            </a:pPr>
            <a:r>
              <a:rPr lang="en-US" smtClean="0">
                <a:solidFill>
                  <a:srgbClr val="FF0000"/>
                </a:solidFill>
              </a:rPr>
              <a:t>Plagiarism</a:t>
            </a:r>
          </a:p>
        </p:txBody>
      </p:sp>
      <p:sp>
        <p:nvSpPr>
          <p:cNvPr id="26628" name="Rectangle 3"/>
          <p:cNvSpPr>
            <a:spLocks noGrp="1"/>
          </p:cNvSpPr>
          <p:nvPr>
            <p:ph type="body" idx="4294967295"/>
          </p:nvPr>
        </p:nvSpPr>
        <p:spPr>
          <a:xfrm>
            <a:off x="0" y="685800"/>
            <a:ext cx="6172200" cy="6019800"/>
          </a:xfrm>
        </p:spPr>
        <p:txBody>
          <a:bodyPr/>
          <a:lstStyle/>
          <a:p>
            <a:pPr>
              <a:lnSpc>
                <a:spcPct val="80000"/>
              </a:lnSpc>
              <a:buFont typeface="Wingdings" pitchFamily="2" charset="2"/>
              <a:buNone/>
            </a:pPr>
            <a:r>
              <a:rPr lang="en-US" sz="2600" smtClean="0"/>
              <a:t>Plagiarism is a specific type of cheating.  </a:t>
            </a:r>
          </a:p>
          <a:p>
            <a:pPr>
              <a:lnSpc>
                <a:spcPct val="80000"/>
              </a:lnSpc>
              <a:buFont typeface="Wingdings" pitchFamily="2" charset="2"/>
              <a:buNone/>
            </a:pPr>
            <a:r>
              <a:rPr lang="en-US" sz="2600" smtClean="0"/>
              <a:t>	It occurs when a student passes off as their own the ideas or words of another person, when a student presents as a new and original idea or product anything which in fact is derived from an existing work, or when a student makes use of any work or production already created by someone else without giving credit to the source.  </a:t>
            </a:r>
          </a:p>
          <a:p>
            <a:pPr>
              <a:lnSpc>
                <a:spcPct val="80000"/>
              </a:lnSpc>
              <a:buFont typeface="Wingdings" pitchFamily="2" charset="2"/>
              <a:buNone/>
            </a:pPr>
            <a:r>
              <a:rPr lang="en-US" sz="2600" smtClean="0"/>
              <a:t>     In short, plagiarism is the use of unacknowledged materials in the preparation of assignments.  Thus, the student must take care to avoid plagiarism by research or term papers, art projects, architectural designs, musical compositions, science reports, laboratory experiments, and the like.</a:t>
            </a:r>
          </a:p>
          <a:p>
            <a:pPr>
              <a:lnSpc>
                <a:spcPct val="80000"/>
              </a:lnSpc>
            </a:pPr>
            <a:endParaRPr lang="en-US" sz="2600" smtClean="0"/>
          </a:p>
        </p:txBody>
      </p:sp>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25" y="0"/>
            <a:ext cx="28733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317D18E-54D6-424A-B782-0849A94E9DB1}" type="slidenum">
              <a:rPr lang="en-US"/>
              <a:pPr>
                <a:defRPr/>
              </a:pPr>
              <a:t>2</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FC64ED86-126F-406C-83F6-4E6BB62F2FA5}" type="slidenum">
              <a:rPr lang="en-US" sz="1200">
                <a:solidFill>
                  <a:schemeClr val="tx2"/>
                </a:solidFill>
                <a:latin typeface="+mn-lt"/>
              </a:rPr>
              <a:pPr fontAlgn="auto">
                <a:spcBef>
                  <a:spcPts val="0"/>
                </a:spcBef>
                <a:spcAft>
                  <a:spcPts val="0"/>
                </a:spcAft>
                <a:defRPr/>
              </a:pPr>
              <a:t>2</a:t>
            </a:fld>
            <a:endParaRPr lang="en-US" sz="1200">
              <a:solidFill>
                <a:schemeClr val="tx2"/>
              </a:solidFill>
              <a:latin typeface="+mn-lt"/>
            </a:endParaRPr>
          </a:p>
        </p:txBody>
      </p:sp>
      <p:sp>
        <p:nvSpPr>
          <p:cNvPr id="9220" name="Rectangle 4"/>
          <p:cNvSpPr>
            <a:spLocks noChangeArrowheads="1"/>
          </p:cNvSpPr>
          <p:nvPr/>
        </p:nvSpPr>
        <p:spPr bwMode="auto">
          <a:xfrm>
            <a:off x="0" y="137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b="1">
                <a:cs typeface="Times New Roman" pitchFamily="18" charset="0"/>
              </a:rPr>
              <a:t>Students and faculty have shared responsibility for maintaining an </a:t>
            </a:r>
            <a:endParaRPr lang="en-US" sz="4000"/>
          </a:p>
          <a:p>
            <a:pPr algn="ctr" eaLnBrk="0" hangingPunct="0"/>
            <a:r>
              <a:rPr lang="en-US" sz="4000" b="1">
                <a:cs typeface="Times New Roman" pitchFamily="18" charset="0"/>
              </a:rPr>
              <a:t>appropriate learning environment </a:t>
            </a:r>
            <a:endParaRPr lang="en-US" sz="4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EC55A9E-999E-4906-8BB7-6D410E00ED0F}" type="slidenum">
              <a:rPr lang="en-US"/>
              <a:pPr>
                <a:defRPr/>
              </a:pPr>
              <a:t>20</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3E295A2E-F22D-461B-BBA9-3443DFE9038C}" type="slidenum">
              <a:rPr lang="en-US" sz="1200">
                <a:solidFill>
                  <a:schemeClr val="tx2"/>
                </a:solidFill>
                <a:latin typeface="+mn-lt"/>
              </a:rPr>
              <a:pPr fontAlgn="auto">
                <a:spcBef>
                  <a:spcPts val="0"/>
                </a:spcBef>
                <a:spcAft>
                  <a:spcPts val="0"/>
                </a:spcAft>
                <a:defRPr/>
              </a:pPr>
              <a:t>20</a:t>
            </a:fld>
            <a:endParaRPr lang="en-US" sz="1200">
              <a:solidFill>
                <a:schemeClr val="tx2"/>
              </a:solidFill>
              <a:latin typeface="+mn-lt"/>
            </a:endParaRPr>
          </a:p>
        </p:txBody>
      </p:sp>
      <p:sp>
        <p:nvSpPr>
          <p:cNvPr id="36866" name="Rectangle 2"/>
          <p:cNvSpPr>
            <a:spLocks noGrp="1"/>
          </p:cNvSpPr>
          <p:nvPr>
            <p:ph type="title" idx="4294967295"/>
          </p:nvPr>
        </p:nvSpPr>
        <p:spPr bwMode="auto">
          <a:xfrm>
            <a:off x="152400" y="228600"/>
            <a:ext cx="8229600" cy="1066800"/>
          </a:xfrm>
        </p:spPr>
        <p:txBody>
          <a:bodyPr wrap="square" lIns="91440" tIns="45720" rIns="91440" bIns="45720" numCol="1" anchorCtr="0" compatLnSpc="1">
            <a:prstTxWarp prst="textNoShape">
              <a:avLst/>
            </a:prstTxWarp>
          </a:bodyPr>
          <a:lstStyle/>
          <a:p>
            <a:pPr eaLnBrk="1" hangingPunct="1">
              <a:defRPr/>
            </a:pPr>
            <a:r>
              <a:rPr lang="en-US" b="1" smtClean="0">
                <a:solidFill>
                  <a:srgbClr val="FF0000"/>
                </a:solidFill>
              </a:rPr>
              <a:t>How to Handle Cheating and Plagiarism</a:t>
            </a:r>
            <a:r>
              <a:rPr lang="en-US" sz="3600" b="1" smtClean="0">
                <a:solidFill>
                  <a:srgbClr val="FF0000"/>
                </a:solidFill>
              </a:rPr>
              <a:t/>
            </a:r>
            <a:br>
              <a:rPr lang="en-US" sz="3600" b="1" smtClean="0">
                <a:solidFill>
                  <a:srgbClr val="FF0000"/>
                </a:solidFill>
              </a:rPr>
            </a:br>
            <a:endParaRPr lang="en-US" sz="3600" b="1" smtClean="0">
              <a:solidFill>
                <a:srgbClr val="FF0000"/>
              </a:solidFill>
            </a:endParaRPr>
          </a:p>
        </p:txBody>
      </p:sp>
      <p:sp>
        <p:nvSpPr>
          <p:cNvPr id="27653" name="Rectangle 3"/>
          <p:cNvSpPr>
            <a:spLocks noGrp="1"/>
          </p:cNvSpPr>
          <p:nvPr>
            <p:ph type="body" idx="4294967295"/>
          </p:nvPr>
        </p:nvSpPr>
        <p:spPr>
          <a:xfrm>
            <a:off x="0" y="1981200"/>
            <a:ext cx="9144000" cy="5410200"/>
          </a:xfrm>
        </p:spPr>
        <p:txBody>
          <a:bodyPr/>
          <a:lstStyle/>
          <a:p>
            <a:pPr eaLnBrk="1" hangingPunct="1">
              <a:buFont typeface="Wingdings" pitchFamily="2" charset="2"/>
              <a:buNone/>
            </a:pPr>
            <a:r>
              <a:rPr lang="en-US" smtClean="0"/>
              <a:t>    Those of us in the profession of education agree that cheating/plagiarism incidents are not always easy to handle.  It is sometimes challenging to those who report such incidents, to those who have to confront the students and to those who are responsible for making the final decisions in concluding the case.  Yet we know that cheating/plagiarism presents an unfair standard, is wrong and must be addressed.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9BFB9519-A7F6-42CD-966C-5142D651AB98}" type="slidenum">
              <a:rPr lang="en-US"/>
              <a:pPr>
                <a:defRPr/>
              </a:pPr>
              <a:t>21</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E404B580-0DA2-4716-9F8F-135517E2B725}" type="slidenum">
              <a:rPr lang="en-US" sz="1200">
                <a:solidFill>
                  <a:schemeClr val="tx2"/>
                </a:solidFill>
                <a:latin typeface="+mn-lt"/>
              </a:rPr>
              <a:pPr fontAlgn="auto">
                <a:spcBef>
                  <a:spcPts val="0"/>
                </a:spcBef>
                <a:spcAft>
                  <a:spcPts val="0"/>
                </a:spcAft>
                <a:defRPr/>
              </a:pPr>
              <a:t>21</a:t>
            </a:fld>
            <a:endParaRPr lang="en-US" sz="1200">
              <a:solidFill>
                <a:schemeClr val="tx2"/>
              </a:solidFill>
              <a:latin typeface="+mn-lt"/>
            </a:endParaRPr>
          </a:p>
        </p:txBody>
      </p:sp>
      <p:sp>
        <p:nvSpPr>
          <p:cNvPr id="63495" name="Rectangle 7"/>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solidFill>
                  <a:srgbClr val="FF0000"/>
                </a:solidFill>
              </a:rPr>
              <a:t>Academic Dishonesty Cases</a:t>
            </a:r>
            <a:r>
              <a:rPr lang="en-US" smtClean="0"/>
              <a:t> </a:t>
            </a:r>
          </a:p>
        </p:txBody>
      </p:sp>
      <p:graphicFrame>
        <p:nvGraphicFramePr>
          <p:cNvPr id="3" name="Object 6"/>
          <p:cNvGraphicFramePr>
            <a:graphicFrameLocks noGrp="1" noChangeAspect="1"/>
          </p:cNvGraphicFramePr>
          <p:nvPr>
            <p:ph sz="half" idx="4294967295"/>
            <p:extLst>
              <p:ext uri="{D42A27DB-BD31-4B8C-83A1-F6EECF244321}">
                <p14:modId xmlns:p14="http://schemas.microsoft.com/office/powerpoint/2010/main" val="4012245473"/>
              </p:ext>
            </p:extLst>
          </p:nvPr>
        </p:nvGraphicFramePr>
        <p:xfrm>
          <a:off x="728663" y="1377950"/>
          <a:ext cx="8243887" cy="4813300"/>
        </p:xfrm>
        <a:graphic>
          <a:graphicData uri="http://schemas.openxmlformats.org/drawingml/2006/chart">
            <c:chart xmlns:c="http://schemas.openxmlformats.org/drawingml/2006/chart" xmlns:r="http://schemas.openxmlformats.org/officeDocument/2006/relationships" r:id="rId2"/>
          </a:graphicData>
        </a:graphic>
      </p:graphicFrame>
      <p:sp>
        <p:nvSpPr>
          <p:cNvPr id="28678" name="Text Box 7"/>
          <p:cNvSpPr txBox="1">
            <a:spLocks noChangeArrowheads="1"/>
          </p:cNvSpPr>
          <p:nvPr/>
        </p:nvSpPr>
        <p:spPr bwMode="auto">
          <a:xfrm>
            <a:off x="6172200" y="6048078"/>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solidFill>
                  <a:srgbClr val="FF0000"/>
                </a:solidFill>
              </a:rPr>
              <a:t>(* 9/12/2013)</a:t>
            </a:r>
            <a:endParaRPr lang="en-US" sz="1600" dirty="0">
              <a:solidFill>
                <a:srgbClr val="FF0000"/>
              </a:solidFill>
            </a:endParaRPr>
          </a:p>
        </p:txBody>
      </p:sp>
      <p:sp>
        <p:nvSpPr>
          <p:cNvPr id="2" name="TextBox 1"/>
          <p:cNvSpPr txBox="1"/>
          <p:nvPr/>
        </p:nvSpPr>
        <p:spPr>
          <a:xfrm>
            <a:off x="5943600" y="6384628"/>
            <a:ext cx="2590800" cy="461665"/>
          </a:xfrm>
          <a:prstGeom prst="rect">
            <a:avLst/>
          </a:prstGeom>
          <a:noFill/>
        </p:spPr>
        <p:txBody>
          <a:bodyPr wrap="square" rtlCol="0">
            <a:spAutoFit/>
          </a:bodyPr>
          <a:lstStyle/>
          <a:p>
            <a:r>
              <a:rPr lang="en-US" sz="1200" dirty="0" smtClean="0"/>
              <a:t>Source: Student Life &amp; Conduct </a:t>
            </a:r>
            <a:r>
              <a:rPr lang="en-US" sz="1200" dirty="0" err="1" smtClean="0"/>
              <a:t>StarRez</a:t>
            </a:r>
            <a:r>
              <a:rPr lang="en-US" sz="1200" dirty="0" smtClean="0"/>
              <a:t> Database</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97FE47E-3863-4E73-BE63-2F8F5CB8F739}" type="slidenum">
              <a:rPr lang="en-US"/>
              <a:pPr>
                <a:defRPr/>
              </a:pPr>
              <a:t>22</a:t>
            </a:fld>
            <a:endParaRPr lang="en-US"/>
          </a:p>
        </p:txBody>
      </p:sp>
      <p:sp>
        <p:nvSpPr>
          <p:cNvPr id="5"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BA5E14B1-E203-4E8B-A113-A204204D3185}" type="slidenum">
              <a:rPr lang="en-US" sz="1200">
                <a:solidFill>
                  <a:schemeClr val="tx2"/>
                </a:solidFill>
                <a:latin typeface="+mn-lt"/>
              </a:rPr>
              <a:pPr fontAlgn="auto">
                <a:spcBef>
                  <a:spcPts val="0"/>
                </a:spcBef>
                <a:spcAft>
                  <a:spcPts val="0"/>
                </a:spcAft>
                <a:defRPr/>
              </a:pPr>
              <a:t>22</a:t>
            </a:fld>
            <a:endParaRPr lang="en-US" sz="1200">
              <a:solidFill>
                <a:schemeClr val="tx2"/>
              </a:solidFill>
              <a:latin typeface="+mn-lt"/>
            </a:endParaRPr>
          </a:p>
        </p:txBody>
      </p:sp>
      <p:sp>
        <p:nvSpPr>
          <p:cNvPr id="29700" name="Rectangle 3"/>
          <p:cNvSpPr>
            <a:spLocks noGrp="1"/>
          </p:cNvSpPr>
          <p:nvPr>
            <p:ph type="body" idx="4294967295"/>
          </p:nvPr>
        </p:nvSpPr>
        <p:spPr>
          <a:xfrm>
            <a:off x="0" y="1447800"/>
            <a:ext cx="9144000" cy="5791200"/>
          </a:xfrm>
        </p:spPr>
        <p:txBody>
          <a:bodyPr/>
          <a:lstStyle/>
          <a:p>
            <a:pPr eaLnBrk="1" hangingPunct="1">
              <a:lnSpc>
                <a:spcPct val="80000"/>
              </a:lnSpc>
              <a:buFontTx/>
              <a:buNone/>
            </a:pPr>
            <a:r>
              <a:rPr lang="en-US" sz="2600" smtClean="0"/>
              <a:t>1) The student(s) should be talked to in private and confronted with the charge.</a:t>
            </a:r>
          </a:p>
          <a:p>
            <a:pPr eaLnBrk="1" hangingPunct="1">
              <a:lnSpc>
                <a:spcPct val="80000"/>
              </a:lnSpc>
              <a:buFontTx/>
              <a:buNone/>
            </a:pPr>
            <a:endParaRPr lang="en-US" sz="2600" smtClean="0"/>
          </a:p>
          <a:p>
            <a:pPr eaLnBrk="1" hangingPunct="1">
              <a:lnSpc>
                <a:spcPct val="80000"/>
              </a:lnSpc>
              <a:buFont typeface="Wingdings" pitchFamily="2" charset="2"/>
              <a:buNone/>
            </a:pPr>
            <a:r>
              <a:rPr lang="en-US" sz="2600" smtClean="0"/>
              <a:t>2) The faculty member should allow the student to admit or deny the charge.</a:t>
            </a:r>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600" smtClean="0"/>
              <a:t>3) The faculty member may choose at that time to indicate to the student his/her belief of the charge or decide to indicate to the student that a final decision will be made and that the student will be notified either by the faculty member or by the Department Student Life &amp; Conduct.                </a:t>
            </a:r>
          </a:p>
          <a:p>
            <a:pPr eaLnBrk="1" hangingPunct="1">
              <a:lnSpc>
                <a:spcPct val="80000"/>
              </a:lnSpc>
              <a:buFont typeface="Wingdings" pitchFamily="2" charset="2"/>
              <a:buNone/>
            </a:pPr>
            <a:r>
              <a:rPr lang="en-US" sz="2600" smtClean="0"/>
              <a:t> </a:t>
            </a:r>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000" smtClean="0"/>
              <a:t>*</a:t>
            </a:r>
            <a:r>
              <a:rPr lang="en-US" sz="2000" i="1" smtClean="0"/>
              <a:t>Faculty may proceed with step 1 or choose to go directly to step 5</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900" smtClean="0"/>
              <a:t>       </a:t>
            </a:r>
          </a:p>
        </p:txBody>
      </p:sp>
      <p:sp>
        <p:nvSpPr>
          <p:cNvPr id="29701" name="Rectangle 5"/>
          <p:cNvSpPr>
            <a:spLocks noChangeArrowheads="1"/>
          </p:cNvSpPr>
          <p:nvPr/>
        </p:nvSpPr>
        <p:spPr bwMode="auto">
          <a:xfrm>
            <a:off x="1752600" y="6096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t>
            </a:r>
          </a:p>
        </p:txBody>
      </p:sp>
      <p:sp>
        <p:nvSpPr>
          <p:cNvPr id="37894" name="Rectangle 6"/>
          <p:cNvSpPr>
            <a:spLocks noGrp="1"/>
          </p:cNvSpPr>
          <p:nvPr>
            <p:ph type="title" idx="4294967295"/>
          </p:nvPr>
        </p:nvSpPr>
        <p:spPr bwMode="auto">
          <a:xfrm>
            <a:off x="0" y="0"/>
            <a:ext cx="9677400" cy="1295400"/>
          </a:xfrm>
        </p:spPr>
        <p:txBody>
          <a:bodyPr wrap="square" lIns="91440" tIns="45720" rIns="91440" bIns="45720" numCol="1" anchorCtr="0" compatLnSpc="1">
            <a:prstTxWarp prst="textNoShape">
              <a:avLst/>
            </a:prstTxWarp>
          </a:bodyPr>
          <a:lstStyle/>
          <a:p>
            <a:pPr eaLnBrk="1" hangingPunct="1">
              <a:defRPr/>
            </a:pPr>
            <a:r>
              <a:rPr lang="en-US" sz="3600" smtClean="0">
                <a:solidFill>
                  <a:schemeClr val="tx1"/>
                </a:solidFill>
              </a:rPr>
              <a:t>Faculty member would proceed accordingly.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687BAC-B32C-468F-AB86-A232393A72FF}" type="slidenum">
              <a:rPr lang="en-US"/>
              <a:pPr>
                <a:defRPr/>
              </a:pPr>
              <a:t>23</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DF5E0921-9491-40C3-A404-483B950F2395}" type="slidenum">
              <a:rPr lang="en-US" sz="1200">
                <a:solidFill>
                  <a:schemeClr val="tx2"/>
                </a:solidFill>
                <a:latin typeface="+mn-lt"/>
              </a:rPr>
              <a:pPr fontAlgn="auto">
                <a:spcBef>
                  <a:spcPts val="0"/>
                </a:spcBef>
                <a:spcAft>
                  <a:spcPts val="0"/>
                </a:spcAft>
                <a:defRPr/>
              </a:pPr>
              <a:t>23</a:t>
            </a:fld>
            <a:endParaRPr lang="en-US" sz="1200">
              <a:solidFill>
                <a:schemeClr val="tx2"/>
              </a:solidFill>
              <a:latin typeface="+mn-lt"/>
            </a:endParaRPr>
          </a:p>
        </p:txBody>
      </p:sp>
      <p:sp>
        <p:nvSpPr>
          <p:cNvPr id="30724" name="Rectangle 3"/>
          <p:cNvSpPr>
            <a:spLocks noGrp="1"/>
          </p:cNvSpPr>
          <p:nvPr>
            <p:ph type="body" idx="4294967295"/>
          </p:nvPr>
        </p:nvSpPr>
        <p:spPr>
          <a:xfrm>
            <a:off x="304800" y="304800"/>
            <a:ext cx="8382000" cy="6248400"/>
          </a:xfrm>
        </p:spPr>
        <p:txBody>
          <a:bodyPr/>
          <a:lstStyle/>
          <a:p>
            <a:pPr eaLnBrk="1" hangingPunct="1">
              <a:lnSpc>
                <a:spcPct val="90000"/>
              </a:lnSpc>
              <a:buFont typeface="Wingdings" pitchFamily="2" charset="2"/>
              <a:buNone/>
            </a:pPr>
            <a:r>
              <a:rPr lang="en-US" sz="2400" smtClean="0">
                <a:latin typeface="Arial" charset="0"/>
              </a:rPr>
              <a:t>4</a:t>
            </a:r>
            <a:r>
              <a:rPr lang="en-US" sz="2400" smtClean="0"/>
              <a:t>) The faculty member would at this time complete the Academic Dishonesty Report and forward to the Department of Student Life &amp; Conduct.  If the Department of Student Life &amp; Conduct discovers that this student has a history of cheating, the faculty member will be contacted and a final decision will be made regarding the appropriate discipline in this case.</a:t>
            </a:r>
          </a:p>
          <a:p>
            <a:pPr eaLnBrk="1" hangingPunct="1">
              <a:lnSpc>
                <a:spcPct val="90000"/>
              </a:lnSpc>
              <a:buFontTx/>
              <a:buNone/>
            </a:pPr>
            <a:endParaRPr lang="en-US" sz="2100" smtClean="0"/>
          </a:p>
          <a:p>
            <a:pPr eaLnBrk="1" hangingPunct="1">
              <a:lnSpc>
                <a:spcPct val="90000"/>
              </a:lnSpc>
              <a:buFontTx/>
              <a:buNone/>
            </a:pPr>
            <a:endParaRPr lang="en-US" sz="2100" smtClean="0"/>
          </a:p>
          <a:p>
            <a:pPr eaLnBrk="1" hangingPunct="1">
              <a:lnSpc>
                <a:spcPct val="90000"/>
              </a:lnSpc>
              <a:buFontTx/>
              <a:buNone/>
            </a:pPr>
            <a:r>
              <a:rPr lang="en-US" sz="2100" smtClean="0"/>
              <a:t>5) The faculty member may chose to refer the information to the Department of Student Life &amp; Conduct to handle the entire case.  The faculty member would complete the Academic Dishonesty Report and forward to the Department of Student Life &amp; Conduct.  The faculty member will be contacted by the Department of Student Life &amp; Conduct if it is discovered that the student is a repeat offender of cheating/plagiarism</a:t>
            </a:r>
            <a:r>
              <a:rPr lang="en-US" sz="2100" smtClean="0">
                <a:latin typeface="Arial" charset="0"/>
              </a:rPr>
              <a:t>.</a:t>
            </a:r>
            <a:r>
              <a:rPr lang="en-US" sz="2100" smtClean="0"/>
              <a:t>  </a:t>
            </a:r>
            <a:endParaRPr lang="en-US" sz="2000" i="1" smtClean="0"/>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7826DB2-12F1-43DD-BDFA-3563E637FD4F}" type="slidenum">
              <a:rPr lang="en-US"/>
              <a:pPr>
                <a:defRPr/>
              </a:pPr>
              <a:t>24</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82CDE771-A3BA-414A-AAC3-EF9EF285C48B}" type="slidenum">
              <a:rPr lang="en-US" sz="1200">
                <a:solidFill>
                  <a:schemeClr val="tx2"/>
                </a:solidFill>
                <a:latin typeface="+mn-lt"/>
              </a:rPr>
              <a:pPr fontAlgn="auto">
                <a:spcBef>
                  <a:spcPts val="0"/>
                </a:spcBef>
                <a:spcAft>
                  <a:spcPts val="0"/>
                </a:spcAft>
                <a:defRPr/>
              </a:pPr>
              <a:t>24</a:t>
            </a:fld>
            <a:endParaRPr lang="en-US" sz="1200">
              <a:solidFill>
                <a:schemeClr val="tx2"/>
              </a:solidFill>
              <a:latin typeface="+mn-lt"/>
            </a:endParaRPr>
          </a:p>
        </p:txBody>
      </p:sp>
      <p:sp>
        <p:nvSpPr>
          <p:cNvPr id="51202" name="Rectangle 2"/>
          <p:cNvSpPr>
            <a:spLocks noGrp="1"/>
          </p:cNvSpPr>
          <p:nvPr>
            <p:ph type="title" idx="4294967295"/>
          </p:nvPr>
        </p:nvSpPr>
        <p:spPr bwMode="auto">
          <a:xfrm>
            <a:off x="228600" y="0"/>
            <a:ext cx="8458200" cy="1427163"/>
          </a:xfrm>
        </p:spPr>
        <p:txBody>
          <a:bodyPr wrap="square" lIns="91440" tIns="45720" rIns="91440" bIns="45720" numCol="1" anchorCtr="0" compatLnSpc="1">
            <a:prstTxWarp prst="textNoShape">
              <a:avLst/>
            </a:prstTxWarp>
          </a:bodyPr>
          <a:lstStyle/>
          <a:p>
            <a:pPr eaLnBrk="1" hangingPunct="1">
              <a:defRPr/>
            </a:pPr>
            <a:r>
              <a:rPr lang="en-US" sz="3200" smtClean="0">
                <a:solidFill>
                  <a:srgbClr val="FF0000"/>
                </a:solidFill>
              </a:rPr>
              <a:t>Faculty member chooses to handle in conjunction with the Department of Student Life &amp; Conduct.</a:t>
            </a:r>
          </a:p>
        </p:txBody>
      </p:sp>
      <p:sp>
        <p:nvSpPr>
          <p:cNvPr id="31749" name="Rectangle 3"/>
          <p:cNvSpPr>
            <a:spLocks noGrp="1"/>
          </p:cNvSpPr>
          <p:nvPr>
            <p:ph type="body" idx="4294967295"/>
          </p:nvPr>
        </p:nvSpPr>
        <p:spPr>
          <a:xfrm>
            <a:off x="304800" y="1752600"/>
            <a:ext cx="8839200" cy="4953000"/>
          </a:xfrm>
        </p:spPr>
        <p:txBody>
          <a:bodyPr/>
          <a:lstStyle/>
          <a:p>
            <a:pPr eaLnBrk="1" hangingPunct="1"/>
            <a:r>
              <a:rPr lang="en-US" smtClean="0"/>
              <a:t>If you choose this route, our office will assist you in any manner you choose.</a:t>
            </a:r>
          </a:p>
          <a:p>
            <a:pPr eaLnBrk="1" hangingPunct="1"/>
            <a:r>
              <a:rPr lang="en-US" smtClean="0"/>
              <a:t>We will either advise or assist you in assessing sanctions.  </a:t>
            </a:r>
          </a:p>
          <a:p>
            <a:pPr eaLnBrk="1" hangingPunct="1"/>
            <a:r>
              <a:rPr lang="en-US" smtClean="0"/>
              <a:t>We could charge the student with a violation of the Code of Student Conduct. </a:t>
            </a:r>
          </a:p>
          <a:p>
            <a:pPr eaLnBrk="1" hangingPunct="1"/>
            <a:r>
              <a:rPr lang="en-US" smtClean="0"/>
              <a:t>In extreme cases where cheating warrants dismissal, our office would charge the student to appear before the Student Discipline Committee and request dismissal/suspension from the University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ABEBF3F-63FF-4BAE-B5C1-6F59FA3613B1}" type="slidenum">
              <a:rPr lang="en-US"/>
              <a:pPr>
                <a:defRPr/>
              </a:pPr>
              <a:t>25</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A49E3CAD-930C-4C3C-BB4C-0938552E75AC}" type="slidenum">
              <a:rPr lang="en-US" sz="1200">
                <a:solidFill>
                  <a:schemeClr val="tx2"/>
                </a:solidFill>
                <a:latin typeface="+mn-lt"/>
              </a:rPr>
              <a:pPr fontAlgn="auto">
                <a:spcBef>
                  <a:spcPts val="0"/>
                </a:spcBef>
                <a:spcAft>
                  <a:spcPts val="0"/>
                </a:spcAft>
                <a:defRPr/>
              </a:pPr>
              <a:t>25</a:t>
            </a:fld>
            <a:endParaRPr lang="en-US" sz="1200">
              <a:solidFill>
                <a:schemeClr val="tx2"/>
              </a:solidFill>
              <a:latin typeface="+mn-lt"/>
            </a:endParaRPr>
          </a:p>
        </p:txBody>
      </p:sp>
      <p:sp>
        <p:nvSpPr>
          <p:cNvPr id="41986" name="Rectangle 2"/>
          <p:cNvSpPr>
            <a:spLocks noGrp="1"/>
          </p:cNvSpPr>
          <p:nvPr>
            <p:ph type="title" idx="4294967295"/>
          </p:nvPr>
        </p:nvSpPr>
        <p:spPr bwMode="auto">
          <a:xfrm>
            <a:off x="0" y="0"/>
            <a:ext cx="9144000" cy="1371600"/>
          </a:xfrm>
        </p:spPr>
        <p:txBody>
          <a:bodyPr wrap="square" lIns="91440" tIns="45720" rIns="91440" bIns="45720" numCol="1" anchorCtr="0" compatLnSpc="1">
            <a:prstTxWarp prst="textNoShape">
              <a:avLst/>
            </a:prstTxWarp>
          </a:bodyPr>
          <a:lstStyle/>
          <a:p>
            <a:pPr eaLnBrk="1" hangingPunct="1">
              <a:defRPr/>
            </a:pPr>
            <a:r>
              <a:rPr lang="en-US" sz="3600" smtClean="0">
                <a:solidFill>
                  <a:srgbClr val="FF0000"/>
                </a:solidFill>
              </a:rPr>
              <a:t>We are concerned that academic dishonesty is not being reported.</a:t>
            </a:r>
            <a:br>
              <a:rPr lang="en-US" sz="3600" smtClean="0">
                <a:solidFill>
                  <a:srgbClr val="FF0000"/>
                </a:solidFill>
              </a:rPr>
            </a:br>
            <a:r>
              <a:rPr lang="en-US" sz="3600" smtClean="0"/>
              <a:t/>
            </a:r>
            <a:br>
              <a:rPr lang="en-US" sz="3600" smtClean="0"/>
            </a:br>
            <a:r>
              <a:rPr lang="en-US" sz="2400" smtClean="0"/>
              <a:t>1)</a:t>
            </a:r>
            <a:r>
              <a:rPr lang="en-US" sz="2400" b="1" smtClean="0"/>
              <a:t> Cheating handled within the department</a:t>
            </a:r>
            <a:r>
              <a:rPr lang="en-US" sz="2400" smtClean="0"/>
              <a:t/>
            </a:r>
            <a:br>
              <a:rPr lang="en-US" sz="2400" smtClean="0"/>
            </a:br>
            <a:endParaRPr lang="en-US" sz="2400" smtClean="0"/>
          </a:p>
        </p:txBody>
      </p:sp>
      <p:sp>
        <p:nvSpPr>
          <p:cNvPr id="32773" name="Rectangle 3"/>
          <p:cNvSpPr>
            <a:spLocks noGrp="1"/>
          </p:cNvSpPr>
          <p:nvPr>
            <p:ph type="body" idx="4294967295"/>
          </p:nvPr>
        </p:nvSpPr>
        <p:spPr>
          <a:xfrm>
            <a:off x="0" y="2286000"/>
            <a:ext cx="8458200" cy="5334000"/>
          </a:xfrm>
        </p:spPr>
        <p:txBody>
          <a:bodyPr/>
          <a:lstStyle/>
          <a:p>
            <a:pPr eaLnBrk="1" hangingPunct="1"/>
            <a:r>
              <a:rPr lang="en-US" smtClean="0"/>
              <a:t>If you receive a report of a student cheating or plagiarizing, you have the authority as a faculty member to investigate and/or collect any evidence and give an appropriate penalty.</a:t>
            </a:r>
          </a:p>
          <a:p>
            <a:pPr eaLnBrk="1" hangingPunct="1">
              <a:buFont typeface="Wingdings" pitchFamily="2" charset="2"/>
              <a:buNone/>
            </a:pPr>
            <a:endParaRPr lang="en-US" smtClean="0"/>
          </a:p>
          <a:p>
            <a:pPr eaLnBrk="1" hangingPunct="1"/>
            <a:r>
              <a:rPr lang="en-US" smtClean="0"/>
              <a:t>If you catch a student who has either cheated or plagiarized, the faculty may assign a "zero" for the assignment/test in question or assign an F in the course.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AF42ABF-2F66-4512-8560-DBC6E280EB82}" type="slidenum">
              <a:rPr lang="en-US"/>
              <a:pPr>
                <a:defRPr/>
              </a:pPr>
              <a:t>26</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69F94313-1F47-4C08-85A2-A3930F3FD280}" type="slidenum">
              <a:rPr lang="en-US" sz="1200">
                <a:solidFill>
                  <a:schemeClr val="tx2"/>
                </a:solidFill>
                <a:latin typeface="+mn-lt"/>
              </a:rPr>
              <a:pPr fontAlgn="auto">
                <a:spcBef>
                  <a:spcPts val="0"/>
                </a:spcBef>
                <a:spcAft>
                  <a:spcPts val="0"/>
                </a:spcAft>
                <a:defRPr/>
              </a:pPr>
              <a:t>26</a:t>
            </a:fld>
            <a:endParaRPr lang="en-US" sz="1200">
              <a:solidFill>
                <a:schemeClr val="tx2"/>
              </a:solidFill>
              <a:latin typeface="+mn-lt"/>
            </a:endParaRPr>
          </a:p>
        </p:txBody>
      </p:sp>
      <p:sp>
        <p:nvSpPr>
          <p:cNvPr id="39938"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z="2400" smtClean="0"/>
              <a:t/>
            </a:r>
            <a:br>
              <a:rPr lang="en-US" sz="2400" smtClean="0"/>
            </a:br>
            <a:endParaRPr lang="en-US" sz="2400" smtClean="0"/>
          </a:p>
        </p:txBody>
      </p:sp>
      <p:sp>
        <p:nvSpPr>
          <p:cNvPr id="33797" name="Rectangle 3"/>
          <p:cNvSpPr>
            <a:spLocks noGrp="1"/>
          </p:cNvSpPr>
          <p:nvPr>
            <p:ph type="body" idx="4294967295"/>
          </p:nvPr>
        </p:nvSpPr>
        <p:spPr>
          <a:xfrm>
            <a:off x="0" y="1295400"/>
            <a:ext cx="9144000" cy="5562600"/>
          </a:xfrm>
        </p:spPr>
        <p:txBody>
          <a:bodyPr/>
          <a:lstStyle/>
          <a:p>
            <a:pPr eaLnBrk="1" hangingPunct="1"/>
            <a:r>
              <a:rPr lang="en-US" smtClean="0"/>
              <a:t>A faculty member may choose another option: under </a:t>
            </a:r>
            <a:r>
              <a:rPr lang="en-US" u="sng" smtClean="0"/>
              <a:t>other</a:t>
            </a:r>
            <a:r>
              <a:rPr lang="en-US" smtClean="0"/>
              <a:t> on the form. Other can be something less than “zero” or “F” or more than, or in addition to.</a:t>
            </a:r>
          </a:p>
          <a:p>
            <a:pPr eaLnBrk="1" hangingPunct="1">
              <a:buFont typeface="Wingdings" pitchFamily="2" charset="2"/>
              <a:buNone/>
            </a:pPr>
            <a:endParaRPr lang="en-US" smtClean="0"/>
          </a:p>
          <a:p>
            <a:pPr eaLnBrk="1" hangingPunct="1"/>
            <a:r>
              <a:rPr lang="en-US" smtClean="0"/>
              <a:t>We request that whenever you sanction a student for cheating or plagiarism, you notify our office via the Academic Dishonesty Report </a:t>
            </a:r>
            <a:r>
              <a:rPr lang="en-US" b="1" smtClean="0"/>
              <a:t>(so that we may keep records in the event the student ever cheats again during his tenure at the University.)</a:t>
            </a:r>
            <a:r>
              <a:rPr lang="en-US" smtClean="0"/>
              <a:t> </a:t>
            </a:r>
          </a:p>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92DB7E-A04C-4DC6-9B10-57DEF1CFD8DD}" type="slidenum">
              <a:rPr lang="en-US"/>
              <a:pPr>
                <a:defRPr/>
              </a:pPr>
              <a:t>27</a:t>
            </a:fld>
            <a:endParaRPr lang="en-US"/>
          </a:p>
        </p:txBody>
      </p:sp>
      <p:sp>
        <p:nvSpPr>
          <p:cNvPr id="82946" name="Rectangle 2"/>
          <p:cNvSpPr>
            <a:spLocks noGrp="1"/>
          </p:cNvSpPr>
          <p:nvPr>
            <p:ph type="title" idx="4294967295"/>
          </p:nvPr>
        </p:nvSpPr>
        <p:spPr bwMode="auto">
          <a:xfrm>
            <a:off x="0" y="512763"/>
            <a:ext cx="9144000" cy="914400"/>
          </a:xfrm>
        </p:spPr>
        <p:txBody>
          <a:bodyPr wrap="square" lIns="91440" tIns="45720" rIns="91440" bIns="45720" numCol="1" anchorCtr="0" compatLnSpc="1">
            <a:prstTxWarp prst="textNoShape">
              <a:avLst/>
            </a:prstTxWarp>
          </a:bodyPr>
          <a:lstStyle/>
          <a:p>
            <a:pPr>
              <a:defRPr/>
            </a:pPr>
            <a:r>
              <a:rPr lang="en-US" smtClean="0">
                <a:solidFill>
                  <a:schemeClr val="tx1"/>
                </a:solidFill>
              </a:rPr>
              <a:t>When using webpage:</a:t>
            </a:r>
          </a:p>
        </p:txBody>
      </p:sp>
      <p:sp>
        <p:nvSpPr>
          <p:cNvPr id="36868" name="Rectangle 3"/>
          <p:cNvSpPr>
            <a:spLocks noGrp="1"/>
          </p:cNvSpPr>
          <p:nvPr>
            <p:ph type="body" idx="4294967295"/>
          </p:nvPr>
        </p:nvSpPr>
        <p:spPr/>
        <p:txBody>
          <a:bodyPr/>
          <a:lstStyle/>
          <a:p>
            <a:pPr eaLnBrk="1" hangingPunct="1">
              <a:spcBef>
                <a:spcPct val="0"/>
              </a:spcBef>
              <a:buClrTx/>
              <a:buSzTx/>
              <a:buFontTx/>
              <a:buNone/>
            </a:pPr>
            <a:r>
              <a:rPr lang="en-US" sz="3800" smtClean="0">
                <a:solidFill>
                  <a:srgbClr val="FF0000"/>
                </a:solidFill>
              </a:rPr>
              <a:t>Forward one copy to </a:t>
            </a:r>
          </a:p>
          <a:p>
            <a:pPr eaLnBrk="1" hangingPunct="1">
              <a:spcBef>
                <a:spcPct val="0"/>
              </a:spcBef>
              <a:buClrTx/>
              <a:buSzTx/>
              <a:buFontTx/>
              <a:buNone/>
            </a:pPr>
            <a:r>
              <a:rPr lang="en-US" sz="3800" smtClean="0">
                <a:solidFill>
                  <a:srgbClr val="FF0000"/>
                </a:solidFill>
              </a:rPr>
              <a:t>Student Life and Conduct</a:t>
            </a:r>
          </a:p>
          <a:p>
            <a:pPr eaLnBrk="1" hangingPunct="1">
              <a:spcBef>
                <a:spcPct val="0"/>
              </a:spcBef>
              <a:buClrTx/>
              <a:buSzTx/>
              <a:buFontTx/>
              <a:buNone/>
            </a:pPr>
            <a:endParaRPr lang="en-US" sz="3800" smtClean="0">
              <a:solidFill>
                <a:srgbClr val="FF0000"/>
              </a:solidFill>
            </a:endParaRPr>
          </a:p>
          <a:p>
            <a:pPr eaLnBrk="1" hangingPunct="1">
              <a:spcBef>
                <a:spcPct val="0"/>
              </a:spcBef>
              <a:buClrTx/>
              <a:buSzTx/>
              <a:buFontTx/>
              <a:buNone/>
            </a:pPr>
            <a:r>
              <a:rPr lang="en-US" sz="3800" smtClean="0">
                <a:solidFill>
                  <a:srgbClr val="FF0000"/>
                </a:solidFill>
              </a:rPr>
              <a:t>Give one copy to student </a:t>
            </a:r>
          </a:p>
          <a:p>
            <a:pPr eaLnBrk="1" hangingPunct="1">
              <a:spcBef>
                <a:spcPct val="0"/>
              </a:spcBef>
              <a:buClrTx/>
              <a:buSzTx/>
              <a:buFontTx/>
              <a:buNone/>
            </a:pPr>
            <a:endParaRPr lang="en-US" sz="3800" smtClean="0">
              <a:solidFill>
                <a:srgbClr val="FF0000"/>
              </a:solidFill>
            </a:endParaRPr>
          </a:p>
          <a:p>
            <a:pPr eaLnBrk="1" hangingPunct="1">
              <a:spcBef>
                <a:spcPct val="0"/>
              </a:spcBef>
              <a:buClrTx/>
              <a:buSzTx/>
              <a:buFontTx/>
              <a:buNone/>
            </a:pPr>
            <a:r>
              <a:rPr lang="en-US" sz="3800" smtClean="0">
                <a:solidFill>
                  <a:srgbClr val="FF0000"/>
                </a:solidFill>
              </a:rPr>
              <a:t>Keep one copy for your records.</a:t>
            </a:r>
          </a:p>
          <a:p>
            <a:endParaRPr lang="en-US" sz="380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72F23D4-227C-42D0-A393-B29663BF7E0D}" type="slidenum">
              <a:rPr lang="en-US"/>
              <a:pPr>
                <a:defRPr/>
              </a:pPr>
              <a:t>28</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E866E43A-54A5-4B72-AAAC-80BB81F1A2E2}" type="slidenum">
              <a:rPr lang="en-US" sz="1200">
                <a:solidFill>
                  <a:schemeClr val="tx2"/>
                </a:solidFill>
                <a:latin typeface="+mn-lt"/>
              </a:rPr>
              <a:pPr fontAlgn="auto">
                <a:spcBef>
                  <a:spcPts val="0"/>
                </a:spcBef>
                <a:spcAft>
                  <a:spcPts val="0"/>
                </a:spcAft>
                <a:defRPr/>
              </a:pPr>
              <a:t>28</a:t>
            </a:fld>
            <a:endParaRPr lang="en-US" sz="1200">
              <a:solidFill>
                <a:schemeClr val="tx2"/>
              </a:solidFill>
              <a:latin typeface="+mn-lt"/>
            </a:endParaRPr>
          </a:p>
        </p:txBody>
      </p:sp>
      <p:sp>
        <p:nvSpPr>
          <p:cNvPr id="44034"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z="3600" b="1" dirty="0" smtClean="0">
                <a:solidFill>
                  <a:srgbClr val="FF0000"/>
                </a:solidFill>
              </a:rPr>
              <a:t>Tips to be proactive about Academic Dishonesty</a:t>
            </a:r>
          </a:p>
        </p:txBody>
      </p:sp>
      <p:sp>
        <p:nvSpPr>
          <p:cNvPr id="37893" name="Rectangle 3"/>
          <p:cNvSpPr>
            <a:spLocks noGrp="1"/>
          </p:cNvSpPr>
          <p:nvPr>
            <p:ph type="body" idx="4294967295"/>
          </p:nvPr>
        </p:nvSpPr>
        <p:spPr>
          <a:xfrm>
            <a:off x="0" y="1752600"/>
            <a:ext cx="8458200" cy="4832350"/>
          </a:xfrm>
        </p:spPr>
        <p:txBody>
          <a:bodyPr/>
          <a:lstStyle/>
          <a:p>
            <a:pPr eaLnBrk="1" hangingPunct="1">
              <a:lnSpc>
                <a:spcPct val="90000"/>
              </a:lnSpc>
            </a:pPr>
            <a:endParaRPr lang="en-US" sz="2100" b="1" smtClean="0"/>
          </a:p>
          <a:p>
            <a:pPr eaLnBrk="1" hangingPunct="1">
              <a:lnSpc>
                <a:spcPct val="90000"/>
              </a:lnSpc>
            </a:pPr>
            <a:r>
              <a:rPr lang="en-US" sz="2500" smtClean="0"/>
              <a:t>State policies and penalties on syllabus</a:t>
            </a:r>
          </a:p>
          <a:p>
            <a:pPr eaLnBrk="1" hangingPunct="1">
              <a:lnSpc>
                <a:spcPct val="90000"/>
              </a:lnSpc>
            </a:pPr>
            <a:r>
              <a:rPr lang="en-US" sz="2500" smtClean="0"/>
              <a:t>Communicate to your students what you expect and how you will handle academic dishonesty the first class session.</a:t>
            </a:r>
          </a:p>
          <a:p>
            <a:pPr eaLnBrk="1" hangingPunct="1">
              <a:lnSpc>
                <a:spcPct val="90000"/>
              </a:lnSpc>
            </a:pPr>
            <a:r>
              <a:rPr lang="en-US" sz="2500" smtClean="0"/>
              <a:t>Make arrangements to prevent cheating (i.e. test seating, moving around the room, making eye contact with students who look up, etc.)</a:t>
            </a:r>
          </a:p>
          <a:p>
            <a:pPr eaLnBrk="1" hangingPunct="1">
              <a:lnSpc>
                <a:spcPct val="90000"/>
              </a:lnSpc>
            </a:pPr>
            <a:r>
              <a:rPr lang="en-US" sz="2500" smtClean="0"/>
              <a:t>Require students to submit their papers electronically. Archive the papers and reference them in future classes if you suspect another student has submitted the same paper. </a:t>
            </a:r>
          </a:p>
          <a:p>
            <a:pPr eaLnBrk="1" hangingPunct="1">
              <a:lnSpc>
                <a:spcPct val="90000"/>
              </a:lnSpc>
            </a:pPr>
            <a:r>
              <a:rPr lang="en-US" sz="2500" smtClean="0"/>
              <a:t>If you suspect plagiarism, use a free full-text search engine like </a:t>
            </a:r>
            <a:r>
              <a:rPr lang="en-US" sz="2500" smtClean="0">
                <a:hlinkClick r:id="rId2"/>
              </a:rPr>
              <a:t>www.google.com</a:t>
            </a:r>
            <a:r>
              <a:rPr lang="en-US" sz="2500" smtClean="0"/>
              <a:t> or </a:t>
            </a:r>
            <a:r>
              <a:rPr lang="en-US" sz="2500" smtClean="0">
                <a:hlinkClick r:id="rId3"/>
              </a:rPr>
              <a:t>www.find-same.com</a:t>
            </a:r>
            <a:r>
              <a:rPr lang="en-US" sz="2500" smtClean="0"/>
              <a:t> </a:t>
            </a:r>
            <a:endParaRPr lang="en-US" sz="2500" b="1" i="1" smtClean="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9A44D-4331-4362-B57C-22829BBC0ACB}" type="slidenum">
              <a:rPr lang="en-US"/>
              <a:pPr>
                <a:defRPr/>
              </a:pPr>
              <a:t>29</a:t>
            </a:fld>
            <a:endParaRPr lang="en-US"/>
          </a:p>
        </p:txBody>
      </p:sp>
      <p:sp>
        <p:nvSpPr>
          <p:cNvPr id="55298"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r>
              <a:rPr lang="en-US" sz="5400" dirty="0" smtClean="0">
                <a:solidFill>
                  <a:srgbClr val="FF0000"/>
                </a:solidFill>
              </a:rPr>
              <a:t>Resources:</a:t>
            </a:r>
          </a:p>
        </p:txBody>
      </p:sp>
      <p:sp>
        <p:nvSpPr>
          <p:cNvPr id="38916" name="Rectangle 3"/>
          <p:cNvSpPr>
            <a:spLocks noGrp="1"/>
          </p:cNvSpPr>
          <p:nvPr>
            <p:ph type="body" idx="4294967295"/>
          </p:nvPr>
        </p:nvSpPr>
        <p:spPr>
          <a:xfrm>
            <a:off x="304800" y="1784350"/>
            <a:ext cx="8839200" cy="4572000"/>
          </a:xfrm>
        </p:spPr>
        <p:txBody>
          <a:bodyPr/>
          <a:lstStyle/>
          <a:p>
            <a:pPr eaLnBrk="1" hangingPunct="1"/>
            <a:r>
              <a:rPr lang="en-US" dirty="0" smtClean="0">
                <a:hlinkClick r:id="rId3"/>
              </a:rPr>
              <a:t>Online Cheating A New Twist to an Old Problem </a:t>
            </a:r>
            <a:endParaRPr lang="en-US" dirty="0" smtClean="0"/>
          </a:p>
          <a:p>
            <a:pPr eaLnBrk="1" hangingPunct="1"/>
            <a:r>
              <a:rPr lang="en-US" b="1" i="1" dirty="0" smtClean="0">
                <a:solidFill>
                  <a:srgbClr val="FF0000"/>
                </a:solidFill>
                <a:hlinkClick r:id="rId4"/>
              </a:rPr>
              <a:t>http://owl.english.purdue.edu/owl/</a:t>
            </a:r>
            <a:endParaRPr lang="en-US" b="1" i="1" dirty="0" smtClean="0">
              <a:solidFill>
                <a:srgbClr val="FF0000"/>
              </a:solidFill>
            </a:endParaRPr>
          </a:p>
          <a:p>
            <a:pPr eaLnBrk="1" hangingPunct="1"/>
            <a:r>
              <a:rPr lang="en-US" b="1" i="1" dirty="0" smtClean="0">
                <a:hlinkClick r:id="rId5" action="ppaction://hlinksldjump"/>
              </a:rPr>
              <a:t>http://www.plagiarism.org/</a:t>
            </a:r>
            <a:endParaRPr lang="en-US" b="1" i="1"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D5ABF49-B270-40D3-83F8-C7346092615B}" type="slidenum">
              <a:rPr lang="en-US"/>
              <a:pPr>
                <a:defRPr/>
              </a:pPr>
              <a:t>3</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605131B5-C0D1-4C24-BF50-7A4D64D864F4}" type="slidenum">
              <a:rPr lang="en-US" sz="1200">
                <a:solidFill>
                  <a:schemeClr val="tx2"/>
                </a:solidFill>
                <a:latin typeface="+mn-lt"/>
              </a:rPr>
              <a:pPr fontAlgn="auto">
                <a:spcBef>
                  <a:spcPts val="0"/>
                </a:spcBef>
                <a:spcAft>
                  <a:spcPts val="0"/>
                </a:spcAft>
                <a:defRPr/>
              </a:pPr>
              <a:t>3</a:t>
            </a:fld>
            <a:endParaRPr lang="en-US" sz="1200">
              <a:solidFill>
                <a:schemeClr val="tx2"/>
              </a:solidFill>
              <a:latin typeface="+mn-lt"/>
            </a:endParaRPr>
          </a:p>
        </p:txBody>
      </p:sp>
      <p:sp>
        <p:nvSpPr>
          <p:cNvPr id="10244" name="Rectangle 1"/>
          <p:cNvSpPr>
            <a:spLocks noChangeArrowheads="1"/>
          </p:cNvSpPr>
          <p:nvPr/>
        </p:nvSpPr>
        <p:spPr bwMode="auto">
          <a:xfrm>
            <a:off x="228600" y="533400"/>
            <a:ext cx="853440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Corbel" pitchFamily="34" charset="0"/>
              </a:rPr>
              <a:t>Faculty have the professional responsibility to treat students with understanding, dignity and respect.  Students are expected to demonstrate appropriate, respectful behavior toward other members of the university community, both faculty and peers.  Disruptive students in the academic setting hinder the educational process.  Disruptive student conduct is prohibited by the Code of Student Conduct &amp; Appeal Procedures, which also enumerates the formal actions that may be taken in such cases.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BE2A09-2A32-4FB7-8A8C-DEB1247E0B98}" type="slidenum">
              <a:rPr lang="en-US"/>
              <a:pPr>
                <a:defRPr/>
              </a:pPr>
              <a:t>30</a:t>
            </a:fld>
            <a:endParaRPr lang="en-US"/>
          </a:p>
        </p:txBody>
      </p:sp>
      <p:sp>
        <p:nvSpPr>
          <p:cNvPr id="88066"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rgbClr val="FF0000"/>
                </a:solidFill>
              </a:rPr>
              <a:t>University Ombudsman</a:t>
            </a:r>
          </a:p>
        </p:txBody>
      </p:sp>
      <p:sp>
        <p:nvSpPr>
          <p:cNvPr id="39940" name="Rectangle 3"/>
          <p:cNvSpPr>
            <a:spLocks noGrp="1"/>
          </p:cNvSpPr>
          <p:nvPr>
            <p:ph type="body" idx="4294967295"/>
          </p:nvPr>
        </p:nvSpPr>
        <p:spPr/>
        <p:txBody>
          <a:bodyPr/>
          <a:lstStyle/>
          <a:p>
            <a:pPr>
              <a:buFont typeface="Wingdings" pitchFamily="2" charset="2"/>
              <a:buNone/>
            </a:pPr>
            <a:r>
              <a:rPr lang="en-US" sz="2600" dirty="0" smtClean="0"/>
              <a:t>     </a:t>
            </a:r>
            <a:r>
              <a:rPr lang="en-US" sz="2600" dirty="0" smtClean="0">
                <a:solidFill>
                  <a:srgbClr val="FF0000"/>
                </a:solidFill>
              </a:rPr>
              <a:t/>
            </a:r>
            <a:br>
              <a:rPr lang="en-US" sz="2600" dirty="0" smtClean="0">
                <a:solidFill>
                  <a:srgbClr val="FF0000"/>
                </a:solidFill>
              </a:rPr>
            </a:br>
            <a:r>
              <a:rPr lang="en-US" sz="2600" dirty="0" err="1" smtClean="0"/>
              <a:t>Coronna</a:t>
            </a:r>
            <a:r>
              <a:rPr lang="en-US" sz="2600" dirty="0" smtClean="0"/>
              <a:t> Hall Rm. 216</a:t>
            </a:r>
            <a:br>
              <a:rPr lang="en-US" sz="2600" dirty="0" smtClean="0"/>
            </a:br>
            <a:r>
              <a:rPr lang="en-US" sz="2600" dirty="0" smtClean="0"/>
              <a:t>(337) 482-6947</a:t>
            </a:r>
            <a:br>
              <a:rPr lang="en-US" sz="2600" dirty="0" smtClean="0"/>
            </a:br>
            <a:r>
              <a:rPr lang="en-US" sz="2600" dirty="0" smtClean="0"/>
              <a:t/>
            </a:r>
            <a:br>
              <a:rPr lang="en-US" sz="2600" dirty="0" smtClean="0"/>
            </a:br>
            <a:r>
              <a:rPr lang="en-US" sz="2600" dirty="0" smtClean="0"/>
              <a:t>Email: </a:t>
            </a:r>
            <a:r>
              <a:rPr lang="en-US" sz="2600" u="sng" dirty="0" smtClean="0">
                <a:hlinkClick r:id="rId2"/>
              </a:rPr>
              <a:t>ombudsman@louisiana.edu </a:t>
            </a:r>
            <a:r>
              <a:rPr lang="en-US" sz="2600" dirty="0" smtClean="0"/>
              <a:t>           </a:t>
            </a:r>
          </a:p>
          <a:p>
            <a:pPr>
              <a:buFont typeface="Wingdings" pitchFamily="2" charset="2"/>
              <a:buNone/>
            </a:pPr>
            <a:r>
              <a:rPr lang="en-US" sz="2600" dirty="0" smtClean="0"/>
              <a:t>    The University Ombudsman is responsible for informing students of their rights in the process of grade and disciplinary appeals. The Ombudsman is available to all students in need of advice.</a:t>
            </a:r>
            <a:br>
              <a:rPr lang="en-US" sz="2600" dirty="0" smtClean="0"/>
            </a:br>
            <a:endParaRPr lang="en-US" sz="2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C62BFDAF-C1A2-4FB8-AE1B-2CBBBB5DA14A}" type="slidenum">
              <a:rPr lang="en-US"/>
              <a:pPr>
                <a:defRPr/>
              </a:pPr>
              <a:t>31</a:t>
            </a:fld>
            <a:endParaRPr lang="en-US"/>
          </a:p>
        </p:txBody>
      </p:sp>
      <p:sp>
        <p:nvSpPr>
          <p:cNvPr id="9"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B57F59F5-9524-4B53-8344-61B4649E3B5C}" type="slidenum">
              <a:rPr lang="en-US" sz="1200">
                <a:solidFill>
                  <a:schemeClr val="tx2"/>
                </a:solidFill>
                <a:latin typeface="+mn-lt"/>
              </a:rPr>
              <a:pPr fontAlgn="auto">
                <a:spcBef>
                  <a:spcPts val="0"/>
                </a:spcBef>
                <a:spcAft>
                  <a:spcPts val="0"/>
                </a:spcAft>
                <a:defRPr/>
              </a:pPr>
              <a:t>31</a:t>
            </a:fld>
            <a:endParaRPr lang="en-US" sz="1200">
              <a:solidFill>
                <a:schemeClr val="tx2"/>
              </a:solidFill>
              <a:latin typeface="+mn-lt"/>
            </a:endParaRPr>
          </a:p>
        </p:txBody>
      </p:sp>
      <p:sp>
        <p:nvSpPr>
          <p:cNvPr id="52226" name="Rectangle 2"/>
          <p:cNvSpPr>
            <a:spLocks noGrp="1"/>
          </p:cNvSpPr>
          <p:nvPr>
            <p:ph type="title" idx="4294967295"/>
          </p:nvPr>
        </p:nvSpPr>
        <p:spPr bwMode="auto">
          <a:xfrm>
            <a:off x="0" y="0"/>
            <a:ext cx="7772400" cy="914400"/>
          </a:xfrm>
        </p:spPr>
        <p:txBody>
          <a:bodyPr wrap="square" lIns="91440" tIns="45720" rIns="91440" bIns="45720" numCol="1" anchorCtr="0" compatLnSpc="1">
            <a:prstTxWarp prst="textNoShape">
              <a:avLst/>
            </a:prstTxWarp>
          </a:bodyPr>
          <a:lstStyle/>
          <a:p>
            <a:pPr eaLnBrk="1" hangingPunct="1">
              <a:defRPr/>
            </a:pPr>
            <a:r>
              <a:rPr lang="en-US" sz="3600" b="1" u="sng" smtClean="0">
                <a:solidFill>
                  <a:srgbClr val="FF0000"/>
                </a:solidFill>
                <a:latin typeface="Corbel" pitchFamily="34" charset="0"/>
              </a:rPr>
              <a:t>Contact Information</a:t>
            </a:r>
            <a:r>
              <a:rPr lang="en-US" sz="3600" b="1" smtClean="0">
                <a:latin typeface="Corbel" pitchFamily="34" charset="0"/>
              </a:rPr>
              <a:t/>
            </a:r>
            <a:br>
              <a:rPr lang="en-US" sz="3600" b="1" smtClean="0">
                <a:latin typeface="Corbel" pitchFamily="34" charset="0"/>
              </a:rPr>
            </a:br>
            <a:endParaRPr lang="en-US" sz="3600" b="1" smtClean="0">
              <a:latin typeface="Corbel" pitchFamily="34" charset="0"/>
            </a:endParaRPr>
          </a:p>
        </p:txBody>
      </p:sp>
      <p:sp>
        <p:nvSpPr>
          <p:cNvPr id="40966" name="Rectangle 4"/>
          <p:cNvSpPr>
            <a:spLocks noGrp="1"/>
          </p:cNvSpPr>
          <p:nvPr>
            <p:ph type="body" sz="half" idx="4294967295"/>
          </p:nvPr>
        </p:nvSpPr>
        <p:spPr>
          <a:xfrm>
            <a:off x="5181600" y="685800"/>
            <a:ext cx="3962400" cy="2057400"/>
          </a:xfrm>
        </p:spPr>
        <p:txBody>
          <a:bodyPr/>
          <a:lstStyle/>
          <a:p>
            <a:pPr eaLnBrk="1" hangingPunct="1">
              <a:lnSpc>
                <a:spcPct val="80000"/>
              </a:lnSpc>
              <a:buFont typeface="Wingdings" pitchFamily="2" charset="2"/>
              <a:buNone/>
            </a:pPr>
            <a:endParaRPr lang="en-US" sz="1800" b="1" smtClean="0">
              <a:latin typeface="Arial" charset="0"/>
            </a:endParaRPr>
          </a:p>
          <a:p>
            <a:pPr eaLnBrk="1" hangingPunct="1">
              <a:lnSpc>
                <a:spcPct val="80000"/>
              </a:lnSpc>
              <a:buFont typeface="Wingdings" pitchFamily="2" charset="2"/>
              <a:buNone/>
            </a:pPr>
            <a:endParaRPr lang="en-US" sz="1800" u="sng" smtClean="0">
              <a:latin typeface="Arial" charset="0"/>
            </a:endParaRPr>
          </a:p>
          <a:p>
            <a:pPr eaLnBrk="1" hangingPunct="1">
              <a:lnSpc>
                <a:spcPct val="80000"/>
              </a:lnSpc>
            </a:pPr>
            <a:endParaRPr lang="en-US" sz="2200" smtClean="0"/>
          </a:p>
        </p:txBody>
      </p:sp>
      <p:sp>
        <p:nvSpPr>
          <p:cNvPr id="40967" name="Text Box 5"/>
          <p:cNvSpPr txBox="1">
            <a:spLocks noChangeArrowheads="1"/>
          </p:cNvSpPr>
          <p:nvPr/>
        </p:nvSpPr>
        <p:spPr bwMode="auto">
          <a:xfrm>
            <a:off x="0" y="25908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a:p>
          <a:p>
            <a:pPr eaLnBrk="1" hangingPunct="1"/>
            <a:endParaRPr lang="en-US"/>
          </a:p>
        </p:txBody>
      </p:sp>
      <p:sp>
        <p:nvSpPr>
          <p:cNvPr id="40968" name="Text Box 6"/>
          <p:cNvSpPr txBox="1">
            <a:spLocks noChangeArrowheads="1"/>
          </p:cNvSpPr>
          <p:nvPr/>
        </p:nvSpPr>
        <p:spPr bwMode="auto">
          <a:xfrm>
            <a:off x="228600" y="2286000"/>
            <a:ext cx="8458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FF0000"/>
                </a:solidFill>
                <a:latin typeface="Corbel" pitchFamily="34" charset="0"/>
              </a:rPr>
              <a:t>Gregory G. Zerangue</a:t>
            </a:r>
            <a:endParaRPr lang="en-US" sz="2800" dirty="0">
              <a:solidFill>
                <a:srgbClr val="FF0000"/>
              </a:solidFill>
              <a:latin typeface="Corbel" pitchFamily="34" charset="0"/>
            </a:endParaRPr>
          </a:p>
          <a:p>
            <a:pPr eaLnBrk="1" hangingPunct="1"/>
            <a:r>
              <a:rPr lang="en-US" sz="2800" dirty="0">
                <a:latin typeface="Corbel" pitchFamily="34" charset="0"/>
              </a:rPr>
              <a:t>Student Life &amp; Conduct</a:t>
            </a:r>
          </a:p>
          <a:p>
            <a:pPr eaLnBrk="1" hangingPunct="1"/>
            <a:r>
              <a:rPr lang="en-US" sz="2800" dirty="0" smtClean="0">
                <a:latin typeface="Corbel" pitchFamily="34" charset="0"/>
              </a:rPr>
              <a:t>Buchanan Hall, 1</a:t>
            </a:r>
            <a:r>
              <a:rPr lang="en-US" sz="2800" baseline="30000" dirty="0" smtClean="0">
                <a:latin typeface="Corbel" pitchFamily="34" charset="0"/>
              </a:rPr>
              <a:t>st</a:t>
            </a:r>
            <a:r>
              <a:rPr lang="en-US" sz="2800" dirty="0" smtClean="0">
                <a:latin typeface="Corbel" pitchFamily="34" charset="0"/>
              </a:rPr>
              <a:t> floor</a:t>
            </a:r>
            <a:endParaRPr lang="en-US" sz="2800" dirty="0">
              <a:latin typeface="Corbel" pitchFamily="34" charset="0"/>
            </a:endParaRPr>
          </a:p>
          <a:p>
            <a:pPr eaLnBrk="1" hangingPunct="1"/>
            <a:r>
              <a:rPr lang="en-US" sz="2800" dirty="0">
                <a:latin typeface="Corbel" pitchFamily="34" charset="0"/>
              </a:rPr>
              <a:t>Phone: 337.482.6373</a:t>
            </a:r>
          </a:p>
          <a:p>
            <a:pPr eaLnBrk="1" hangingPunct="1"/>
            <a:r>
              <a:rPr lang="en-US" sz="2800" dirty="0">
                <a:latin typeface="Corbel" pitchFamily="34" charset="0"/>
              </a:rPr>
              <a:t>Email: </a:t>
            </a:r>
            <a:r>
              <a:rPr lang="en-US" sz="2800" dirty="0">
                <a:latin typeface="Corbel" pitchFamily="34" charset="0"/>
                <a:hlinkClick r:id="rId2"/>
              </a:rPr>
              <a:t>studentlife.conduct@louisiana.edu</a:t>
            </a:r>
            <a:endParaRPr lang="en-US" sz="2800" dirty="0">
              <a:latin typeface="Corbel" pitchFamily="34" charset="0"/>
            </a:endParaRPr>
          </a:p>
        </p:txBody>
      </p:sp>
      <p:pic>
        <p:nvPicPr>
          <p:cNvPr id="40969" name="Picture 4" descr="top_lef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6D9C7B3-5F2A-44A6-BF74-1FEEA2D520F2}" type="slidenum">
              <a:rPr lang="en-US"/>
              <a:pPr>
                <a:defRPr/>
              </a:pPr>
              <a:t>4</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71B8EB75-4A83-4B30-9C4F-28BB2517E230}" type="slidenum">
              <a:rPr lang="en-US" sz="1200">
                <a:solidFill>
                  <a:schemeClr val="tx2"/>
                </a:solidFill>
                <a:latin typeface="+mn-lt"/>
              </a:rPr>
              <a:pPr fontAlgn="auto">
                <a:spcBef>
                  <a:spcPts val="0"/>
                </a:spcBef>
                <a:spcAft>
                  <a:spcPts val="0"/>
                </a:spcAft>
                <a:defRPr/>
              </a:pPr>
              <a:t>4</a:t>
            </a:fld>
            <a:endParaRPr lang="en-US" sz="1200">
              <a:solidFill>
                <a:schemeClr val="tx2"/>
              </a:solidFill>
              <a:latin typeface="+mn-lt"/>
            </a:endParaRPr>
          </a:p>
        </p:txBody>
      </p:sp>
      <p:sp>
        <p:nvSpPr>
          <p:cNvPr id="11268" name="Rectangle 1"/>
          <p:cNvSpPr>
            <a:spLocks noChangeArrowheads="1"/>
          </p:cNvSpPr>
          <p:nvPr/>
        </p:nvSpPr>
        <p:spPr bwMode="auto">
          <a:xfrm>
            <a:off x="0" y="352425"/>
            <a:ext cx="9144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5400" b="1">
                <a:solidFill>
                  <a:srgbClr val="FF0000"/>
                </a:solidFill>
                <a:cs typeface="Times New Roman" pitchFamily="18" charset="0"/>
              </a:rPr>
              <a:t>What constitutes a disruption?</a:t>
            </a:r>
            <a:endParaRPr lang="en-US" sz="5400">
              <a:solidFill>
                <a:srgbClr val="FF0000"/>
              </a:solidFill>
            </a:endParaRPr>
          </a:p>
        </p:txBody>
      </p:sp>
      <p:pic>
        <p:nvPicPr>
          <p:cNvPr id="11269"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89275"/>
            <a:ext cx="44196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E9A3D4-1A64-43E2-A9E2-47883E4443BD}" type="slidenum">
              <a:rPr lang="en-US"/>
              <a:pPr>
                <a:defRPr/>
              </a:pPr>
              <a:t>5</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907AF7B1-34C7-4F0C-BD31-EA6FFCB26A4A}" type="slidenum">
              <a:rPr lang="en-US" sz="1200">
                <a:solidFill>
                  <a:schemeClr val="tx2"/>
                </a:solidFill>
                <a:latin typeface="+mn-lt"/>
              </a:rPr>
              <a:pPr fontAlgn="auto">
                <a:spcBef>
                  <a:spcPts val="0"/>
                </a:spcBef>
                <a:spcAft>
                  <a:spcPts val="0"/>
                </a:spcAft>
                <a:defRPr/>
              </a:pPr>
              <a:t>5</a:t>
            </a:fld>
            <a:endParaRPr lang="en-US" sz="1200">
              <a:solidFill>
                <a:schemeClr val="tx2"/>
              </a:solidFill>
              <a:latin typeface="+mn-lt"/>
            </a:endParaRPr>
          </a:p>
        </p:txBody>
      </p:sp>
      <p:sp>
        <p:nvSpPr>
          <p:cNvPr id="12292" name="Rectangle 1"/>
          <p:cNvSpPr>
            <a:spLocks noChangeArrowheads="1"/>
          </p:cNvSpPr>
          <p:nvPr/>
        </p:nvSpPr>
        <p:spPr bwMode="auto">
          <a:xfrm>
            <a:off x="1524000" y="561975"/>
            <a:ext cx="76200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p>
            <a:r>
              <a:rPr lang="en-US" sz="2400">
                <a:cs typeface="Times New Roman" pitchFamily="18" charset="0"/>
              </a:rPr>
              <a:t>“Disruption,” as applied to the academic setting, means behavior that a reasonable faculty member would view as interfering with normal academic functions. </a:t>
            </a:r>
            <a:endParaRPr lang="en-US" sz="2400"/>
          </a:p>
          <a:p>
            <a:pPr eaLnBrk="0" hangingPunct="0"/>
            <a:r>
              <a:rPr lang="en-US" sz="2400">
                <a:solidFill>
                  <a:srgbClr val="FF0000"/>
                </a:solidFill>
                <a:cs typeface="Times New Roman" pitchFamily="18" charset="0"/>
              </a:rPr>
              <a:t>Examples include, but are not limited to:</a:t>
            </a:r>
          </a:p>
          <a:p>
            <a:pPr eaLnBrk="0" hangingPunct="0"/>
            <a:endParaRPr lang="en-US" sz="2400">
              <a:solidFill>
                <a:srgbClr val="FF0000"/>
              </a:solidFill>
            </a:endParaRPr>
          </a:p>
          <a:p>
            <a:pPr eaLnBrk="0" hangingPunct="0">
              <a:buFontTx/>
              <a:buChar char="•"/>
            </a:pPr>
            <a:r>
              <a:rPr lang="en-US" sz="2400">
                <a:cs typeface="Times New Roman" pitchFamily="18" charset="0"/>
              </a:rPr>
              <a:t>Persistently speaking without being recognized</a:t>
            </a:r>
          </a:p>
          <a:p>
            <a:pPr eaLnBrk="0" hangingPunct="0">
              <a:buFontTx/>
              <a:buChar char="•"/>
            </a:pPr>
            <a:endParaRPr lang="en-US" sz="2400">
              <a:cs typeface="Times New Roman" pitchFamily="18" charset="0"/>
            </a:endParaRPr>
          </a:p>
          <a:p>
            <a:pPr eaLnBrk="0" hangingPunct="0">
              <a:buFontTx/>
              <a:buChar char="•"/>
            </a:pPr>
            <a:r>
              <a:rPr lang="en-US" sz="2400">
                <a:cs typeface="Times New Roman" pitchFamily="18" charset="0"/>
              </a:rPr>
              <a:t>Interrupting other speakers</a:t>
            </a:r>
          </a:p>
          <a:p>
            <a:pPr eaLnBrk="0" hangingPunct="0">
              <a:buFontTx/>
              <a:buChar char="•"/>
            </a:pPr>
            <a:endParaRPr lang="en-US" sz="2400">
              <a:cs typeface="Times New Roman" pitchFamily="18" charset="0"/>
            </a:endParaRPr>
          </a:p>
          <a:p>
            <a:pPr eaLnBrk="0" hangingPunct="0">
              <a:buFontTx/>
              <a:buChar char="•"/>
            </a:pPr>
            <a:r>
              <a:rPr lang="en-US" sz="2400">
                <a:cs typeface="Times New Roman" pitchFamily="18" charset="0"/>
              </a:rPr>
              <a:t>Behavior that distracts the class from the subject matter or discussion</a:t>
            </a:r>
          </a:p>
          <a:p>
            <a:pPr eaLnBrk="0" hangingPunct="0"/>
            <a:endParaRPr lang="en-US" sz="2400">
              <a:cs typeface="Times New Roman" pitchFamily="18" charset="0"/>
            </a:endParaRPr>
          </a:p>
          <a:p>
            <a:pPr eaLnBrk="0" hangingPunct="0">
              <a:buFontTx/>
              <a:buChar char="•"/>
            </a:pPr>
            <a:r>
              <a:rPr lang="en-US" sz="2400">
                <a:cs typeface="Times New Roman" pitchFamily="18" charset="0"/>
              </a:rPr>
              <a:t>In extreme cases, physical threats, harassing behavior or personal insults</a:t>
            </a:r>
          </a:p>
          <a:p>
            <a:pPr eaLnBrk="0" hangingPunct="0">
              <a:buFontTx/>
              <a:buChar char="•"/>
            </a:pPr>
            <a:endParaRPr lang="en-US" sz="2400">
              <a:cs typeface="Times New Roman" pitchFamily="18" charset="0"/>
            </a:endParaRPr>
          </a:p>
          <a:p>
            <a:pPr eaLnBrk="0" hangingPunct="0">
              <a:buFontTx/>
              <a:buChar char="•"/>
            </a:pPr>
            <a:r>
              <a:rPr lang="en-US" sz="2400">
                <a:cs typeface="Times New Roman" pitchFamily="18" charset="0"/>
              </a:rPr>
              <a:t>Refusal to comply with faculty direction</a:t>
            </a:r>
            <a:endParaRPr lang="en-US" sz="2400"/>
          </a:p>
          <a:p>
            <a:pPr eaLnBrk="0" hangingPunct="0"/>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5B837BB-6757-4F26-930D-C4D858074268}" type="slidenum">
              <a:rPr lang="en-US"/>
              <a:pPr>
                <a:defRPr/>
              </a:pPr>
              <a:t>6</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7C0880CE-1391-4512-BF72-3D8D024AFDA4}" type="slidenum">
              <a:rPr lang="en-US" sz="1200">
                <a:solidFill>
                  <a:schemeClr val="tx2"/>
                </a:solidFill>
                <a:latin typeface="+mn-lt"/>
              </a:rPr>
              <a:pPr fontAlgn="auto">
                <a:spcBef>
                  <a:spcPts val="0"/>
                </a:spcBef>
                <a:spcAft>
                  <a:spcPts val="0"/>
                </a:spcAft>
                <a:defRPr/>
              </a:pPr>
              <a:t>6</a:t>
            </a:fld>
            <a:endParaRPr lang="en-US" sz="1200">
              <a:solidFill>
                <a:schemeClr val="tx2"/>
              </a:solidFill>
              <a:latin typeface="+mn-lt"/>
            </a:endParaRPr>
          </a:p>
        </p:txBody>
      </p:sp>
      <p:sp>
        <p:nvSpPr>
          <p:cNvPr id="13316" name="Rectangle 1"/>
          <p:cNvSpPr>
            <a:spLocks noChangeArrowheads="1"/>
          </p:cNvSpPr>
          <p:nvPr/>
        </p:nvSpPr>
        <p:spPr bwMode="auto">
          <a:xfrm>
            <a:off x="1600200" y="2438400"/>
            <a:ext cx="5486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a:solidFill>
                  <a:srgbClr val="FF0000"/>
                </a:solidFill>
                <a:latin typeface="Corbel" pitchFamily="34" charset="0"/>
              </a:rPr>
              <a:t>Prevention</a:t>
            </a:r>
            <a:endParaRPr lang="en-US" sz="6600">
              <a:solidFill>
                <a:srgbClr val="FF0000"/>
              </a:solidFill>
              <a:latin typeface="Corbel" pitchFamily="34" charset="0"/>
            </a:endParaRPr>
          </a:p>
        </p:txBody>
      </p:sp>
      <p:pic>
        <p:nvPicPr>
          <p:cNvPr id="13317" name="Picture 4" descr="top_left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74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53A3E9-0BB6-4688-B787-61F97B855AE6}" type="slidenum">
              <a:rPr lang="en-US"/>
              <a:pPr>
                <a:defRPr/>
              </a:pPr>
              <a:t>7</a:t>
            </a:fld>
            <a:endParaRPr lang="en-US"/>
          </a:p>
        </p:txBody>
      </p:sp>
      <p:sp>
        <p:nvSpPr>
          <p:cNvPr id="3"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8D8A3513-70C7-4B84-9FB4-7349E11FFDEF}" type="slidenum">
              <a:rPr lang="en-US" sz="1200">
                <a:solidFill>
                  <a:schemeClr val="tx2"/>
                </a:solidFill>
                <a:latin typeface="+mn-lt"/>
              </a:rPr>
              <a:pPr fontAlgn="auto">
                <a:spcBef>
                  <a:spcPts val="0"/>
                </a:spcBef>
                <a:spcAft>
                  <a:spcPts val="0"/>
                </a:spcAft>
                <a:defRPr/>
              </a:pPr>
              <a:t>7</a:t>
            </a:fld>
            <a:endParaRPr lang="en-US" sz="1200">
              <a:solidFill>
                <a:schemeClr val="tx2"/>
              </a:solidFill>
              <a:latin typeface="+mn-lt"/>
            </a:endParaRPr>
          </a:p>
        </p:txBody>
      </p:sp>
      <p:sp>
        <p:nvSpPr>
          <p:cNvPr id="14340" name="Rectangle 1"/>
          <p:cNvSpPr>
            <a:spLocks noChangeArrowheads="1"/>
          </p:cNvSpPr>
          <p:nvPr/>
        </p:nvSpPr>
        <p:spPr bwMode="auto">
          <a:xfrm>
            <a:off x="228600" y="304800"/>
            <a:ext cx="8610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300">
                <a:latin typeface="Corbel" pitchFamily="34" charset="0"/>
              </a:rPr>
              <a:t>The best time to deal with disruption is before it begins.  Faculty can take steps to reduce the likelihood of disruptive behaviors in the classroom.</a:t>
            </a:r>
          </a:p>
          <a:p>
            <a:endParaRPr lang="en-US" sz="2300">
              <a:latin typeface="Corbel" pitchFamily="34" charset="0"/>
            </a:endParaRPr>
          </a:p>
          <a:p>
            <a:pPr>
              <a:buFont typeface="Arial" charset="0"/>
              <a:buChar char="•"/>
            </a:pPr>
            <a:r>
              <a:rPr lang="en-US" sz="2300">
                <a:latin typeface="Corbel" pitchFamily="34" charset="0"/>
              </a:rPr>
              <a:t>Explicitly state expectations for conduct in the syllabus.  Include specifics, such as “turn off pagers and cell phones before entering the classroom.”  </a:t>
            </a:r>
          </a:p>
          <a:p>
            <a:pPr>
              <a:buFont typeface="Arial" charset="0"/>
              <a:buChar char="•"/>
            </a:pPr>
            <a:endParaRPr lang="en-US" sz="2300">
              <a:latin typeface="Corbel" pitchFamily="34" charset="0"/>
            </a:endParaRPr>
          </a:p>
          <a:p>
            <a:pPr>
              <a:buFont typeface="Arial" charset="0"/>
              <a:buChar char="•"/>
            </a:pPr>
            <a:r>
              <a:rPr lang="en-US" sz="2300">
                <a:latin typeface="Corbel" pitchFamily="34" charset="0"/>
              </a:rPr>
              <a:t>Explain consequences for inappropriate behavior.</a:t>
            </a:r>
          </a:p>
          <a:p>
            <a:pPr>
              <a:buFont typeface="Arial" charset="0"/>
              <a:buChar char="•"/>
            </a:pPr>
            <a:endParaRPr lang="en-US" sz="2300">
              <a:latin typeface="Corbel" pitchFamily="34" charset="0"/>
            </a:endParaRPr>
          </a:p>
          <a:p>
            <a:pPr>
              <a:buFont typeface="Arial" charset="0"/>
              <a:buChar char="•"/>
            </a:pPr>
            <a:r>
              <a:rPr lang="en-US" sz="2300">
                <a:latin typeface="Corbel" pitchFamily="34" charset="0"/>
              </a:rPr>
              <a:t>Review these expectations with students during the first class meeting</a:t>
            </a:r>
          </a:p>
          <a:p>
            <a:pPr>
              <a:buFont typeface="Arial" charset="0"/>
              <a:buChar char="•"/>
            </a:pPr>
            <a:endParaRPr lang="en-US" sz="2300">
              <a:latin typeface="Corbel" pitchFamily="34" charset="0"/>
            </a:endParaRPr>
          </a:p>
          <a:p>
            <a:pPr>
              <a:buFont typeface="Arial" charset="0"/>
              <a:buChar char="•"/>
            </a:pPr>
            <a:r>
              <a:rPr lang="en-US" sz="2300">
                <a:latin typeface="Corbel" pitchFamily="34" charset="0"/>
              </a:rPr>
              <a:t>Model respectful communication with your students</a:t>
            </a:r>
          </a:p>
          <a:p>
            <a:pPr>
              <a:buFont typeface="Arial" charset="0"/>
              <a:buChar char="•"/>
            </a:pPr>
            <a:endParaRPr lang="en-US" sz="2300">
              <a:latin typeface="Corbel" pitchFamily="34" charset="0"/>
            </a:endParaRPr>
          </a:p>
          <a:p>
            <a:pPr>
              <a:buFont typeface="Arial" charset="0"/>
              <a:buChar char="•"/>
            </a:pPr>
            <a:r>
              <a:rPr lang="en-US" sz="2300">
                <a:latin typeface="Corbel" pitchFamily="34" charset="0"/>
              </a:rPr>
              <a:t>Facilitate respectful exchange of ideas among your students.</a:t>
            </a:r>
          </a:p>
          <a:p>
            <a:pPr>
              <a:buFont typeface="Arial" charset="0"/>
              <a:buChar char="•"/>
            </a:pPr>
            <a:endParaRPr lang="en-US" sz="2300">
              <a:latin typeface="Corbel" pitchFamily="34" charset="0"/>
            </a:endParaRPr>
          </a:p>
          <a:p>
            <a:pPr>
              <a:buFont typeface="Arial" charset="0"/>
              <a:buChar char="•"/>
            </a:pPr>
            <a:r>
              <a:rPr lang="en-US" sz="2300">
                <a:latin typeface="Corbel" pitchFamily="34" charset="0"/>
              </a:rPr>
              <a:t>Respond to problems consistently and in a timely manner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AB71EDF-306E-4ABF-9FC8-36974483DCDF}" type="slidenum">
              <a:rPr lang="en-US"/>
              <a:pPr>
                <a:defRPr/>
              </a:pPr>
              <a:t>8</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9DE61187-8D6E-4296-9537-A15F8882F7E5}" type="slidenum">
              <a:rPr lang="en-US" sz="1200">
                <a:solidFill>
                  <a:schemeClr val="tx2"/>
                </a:solidFill>
                <a:latin typeface="+mn-lt"/>
              </a:rPr>
              <a:pPr fontAlgn="auto">
                <a:spcBef>
                  <a:spcPts val="0"/>
                </a:spcBef>
                <a:spcAft>
                  <a:spcPts val="0"/>
                </a:spcAft>
                <a:defRPr/>
              </a:pPr>
              <a:t>8</a:t>
            </a:fld>
            <a:endParaRPr lang="en-US" sz="1200">
              <a:solidFill>
                <a:schemeClr val="tx2"/>
              </a:solidFill>
              <a:latin typeface="+mn-lt"/>
            </a:endParaRPr>
          </a:p>
        </p:txBody>
      </p:sp>
      <p:sp>
        <p:nvSpPr>
          <p:cNvPr id="15364" name="Rectangle 1"/>
          <p:cNvSpPr>
            <a:spLocks noChangeArrowheads="1"/>
          </p:cNvSpPr>
          <p:nvPr/>
        </p:nvSpPr>
        <p:spPr bwMode="auto">
          <a:xfrm>
            <a:off x="1174750" y="388938"/>
            <a:ext cx="67373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5400" b="1">
                <a:solidFill>
                  <a:srgbClr val="FF0000"/>
                </a:solidFill>
                <a:cs typeface="Times New Roman" pitchFamily="18" charset="0"/>
              </a:rPr>
              <a:t>Handling classroom</a:t>
            </a:r>
          </a:p>
          <a:p>
            <a:pPr algn="ctr"/>
            <a:r>
              <a:rPr lang="en-US" sz="5400" b="1">
                <a:solidFill>
                  <a:srgbClr val="FF0000"/>
                </a:solidFill>
                <a:cs typeface="Times New Roman" pitchFamily="18" charset="0"/>
              </a:rPr>
              <a:t>disruptions</a:t>
            </a:r>
            <a:endParaRPr lang="en-US" sz="5400">
              <a:solidFill>
                <a:srgbClr val="FF0000"/>
              </a:solidFill>
            </a:endParaRPr>
          </a:p>
        </p:txBody>
      </p:sp>
      <p:pic>
        <p:nvPicPr>
          <p:cNvPr id="153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05200"/>
            <a:ext cx="29225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354697A-A005-41DA-B57D-2FDA6C992117}" type="slidenum">
              <a:rPr lang="en-US"/>
              <a:pPr>
                <a:defRPr/>
              </a:pPr>
              <a:t>9</a:t>
            </a:fld>
            <a:endParaRPr lang="en-US"/>
          </a:p>
        </p:txBody>
      </p:sp>
      <p:sp>
        <p:nvSpPr>
          <p:cNvPr id="4" name="Slide Number Placeholder 3"/>
          <p:cNvSpPr txBox="1">
            <a:spLocks noGrp="1"/>
          </p:cNvSpPr>
          <p:nvPr/>
        </p:nvSpPr>
        <p:spPr>
          <a:xfrm>
            <a:off x="8610600" y="6416675"/>
            <a:ext cx="457200" cy="365125"/>
          </a:xfrm>
          <a:prstGeom prst="rect">
            <a:avLst/>
          </a:prstGeom>
          <a:noFill/>
        </p:spPr>
        <p:txBody>
          <a:bodyPr anchor="b"/>
          <a:lstStyle/>
          <a:p>
            <a:pPr fontAlgn="auto">
              <a:spcBef>
                <a:spcPts val="0"/>
              </a:spcBef>
              <a:spcAft>
                <a:spcPts val="0"/>
              </a:spcAft>
              <a:defRPr/>
            </a:pPr>
            <a:fld id="{5B7AD25B-AE54-4313-85C8-95BB12EE0029}" type="slidenum">
              <a:rPr lang="en-US" sz="1200">
                <a:solidFill>
                  <a:schemeClr val="tx2"/>
                </a:solidFill>
                <a:latin typeface="+mn-lt"/>
              </a:rPr>
              <a:pPr fontAlgn="auto">
                <a:spcBef>
                  <a:spcPts val="0"/>
                </a:spcBef>
                <a:spcAft>
                  <a:spcPts val="0"/>
                </a:spcAft>
                <a:defRPr/>
              </a:pPr>
              <a:t>9</a:t>
            </a:fld>
            <a:endParaRPr lang="en-US" sz="1200">
              <a:solidFill>
                <a:schemeClr val="tx2"/>
              </a:solidFill>
              <a:latin typeface="+mn-lt"/>
            </a:endParaRPr>
          </a:p>
        </p:txBody>
      </p:sp>
      <p:sp>
        <p:nvSpPr>
          <p:cNvPr id="16388" name="Rectangle 1"/>
          <p:cNvSpPr>
            <a:spLocks noChangeArrowheads="1"/>
          </p:cNvSpPr>
          <p:nvPr/>
        </p:nvSpPr>
        <p:spPr bwMode="auto">
          <a:xfrm>
            <a:off x="914400" y="1343025"/>
            <a:ext cx="6629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i="1">
                <a:cs typeface="Times New Roman" pitchFamily="18" charset="0"/>
              </a:rPr>
              <a:t>In cases of </a:t>
            </a:r>
            <a:r>
              <a:rPr lang="en-US" sz="4000" i="1">
                <a:solidFill>
                  <a:srgbClr val="FF0000"/>
                </a:solidFill>
                <a:cs typeface="Times New Roman" pitchFamily="18" charset="0"/>
              </a:rPr>
              <a:t>IMMEDIATE</a:t>
            </a:r>
            <a:r>
              <a:rPr lang="en-US" sz="4000" i="1">
                <a:cs typeface="Times New Roman" pitchFamily="18" charset="0"/>
              </a:rPr>
              <a:t> </a:t>
            </a:r>
            <a:r>
              <a:rPr lang="en-US" sz="4000" i="1">
                <a:solidFill>
                  <a:srgbClr val="FF0000"/>
                </a:solidFill>
                <a:cs typeface="Times New Roman" pitchFamily="18" charset="0"/>
              </a:rPr>
              <a:t>THREAT </a:t>
            </a:r>
            <a:r>
              <a:rPr lang="en-US" sz="4000" i="1">
                <a:cs typeface="Times New Roman" pitchFamily="18" charset="0"/>
              </a:rPr>
              <a:t>to you or others, immediately call </a:t>
            </a:r>
            <a:r>
              <a:rPr lang="en-US" sz="4000" i="1">
                <a:solidFill>
                  <a:srgbClr val="FF0000"/>
                </a:solidFill>
                <a:cs typeface="Times New Roman" pitchFamily="18" charset="0"/>
              </a:rPr>
              <a:t>University Police</a:t>
            </a:r>
            <a:r>
              <a:rPr lang="en-US" sz="4000" i="1">
                <a:cs typeface="Times New Roman" pitchFamily="18" charset="0"/>
              </a:rPr>
              <a:t> at</a:t>
            </a:r>
            <a:endParaRPr lang="en-US" sz="4000"/>
          </a:p>
          <a:p>
            <a:pPr algn="ctr" eaLnBrk="0" hangingPunct="0"/>
            <a:r>
              <a:rPr lang="en-US" sz="4000" i="1">
                <a:solidFill>
                  <a:srgbClr val="FF0000"/>
                </a:solidFill>
                <a:cs typeface="Times New Roman" pitchFamily="18" charset="0"/>
              </a:rPr>
              <a:t>337-482-6447.</a:t>
            </a:r>
            <a:endParaRPr lang="en-US" sz="4000">
              <a:solidFill>
                <a:srgbClr val="FF0000"/>
              </a:solidFill>
            </a:endParaRPr>
          </a:p>
        </p:txBody>
      </p:sp>
      <p:sp>
        <p:nvSpPr>
          <p:cNvPr id="16389" name="Rectangle 2"/>
          <p:cNvSpPr>
            <a:spLocks noChangeArrowheads="1"/>
          </p:cNvSpPr>
          <p:nvPr/>
        </p:nvSpPr>
        <p:spPr bwMode="auto">
          <a:xfrm>
            <a:off x="2819400" y="5105400"/>
            <a:ext cx="320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latin typeface="Corbel" pitchFamily="34" charset="0"/>
              </a:rPr>
              <a:t>Otherwise….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room_Behavior 2">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Classroom_Behavior 2</Template>
  <TotalTime>40</TotalTime>
  <Words>1702</Words>
  <Application>Microsoft Office PowerPoint</Application>
  <PresentationFormat>On-screen Show (4:3)</PresentationFormat>
  <Paragraphs>184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Classroom_Behavior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Plagiarism</vt:lpstr>
      <vt:lpstr>How to Handle Cheating and Plagiarism </vt:lpstr>
      <vt:lpstr>Academic Dishonesty Cases </vt:lpstr>
      <vt:lpstr>Faculty member would proceed accordingly.</vt:lpstr>
      <vt:lpstr>PowerPoint Presentation</vt:lpstr>
      <vt:lpstr>Faculty member chooses to handle in conjunction with the Department of Student Life &amp; Conduct.</vt:lpstr>
      <vt:lpstr>We are concerned that academic dishonesty is not being reported.  1) Cheating handled within the department </vt:lpstr>
      <vt:lpstr> </vt:lpstr>
      <vt:lpstr>When using webpage:</vt:lpstr>
      <vt:lpstr>Tips to be proactive about Academic Dishonesty</vt:lpstr>
      <vt:lpstr>Resources:</vt:lpstr>
      <vt:lpstr>University Ombudsman</vt:lpstr>
      <vt:lpstr>Contact Information </vt:lpstr>
    </vt:vector>
  </TitlesOfParts>
  <Company>University of Louisiana at Lafayette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Zerangue Gregory G</dc:creator>
  <cp:lastModifiedBy>Mandy P Helo</cp:lastModifiedBy>
  <cp:revision>6</cp:revision>
  <cp:lastPrinted>2012-10-16T15:34:35Z</cp:lastPrinted>
  <dcterms:created xsi:type="dcterms:W3CDTF">2012-10-16T15:21:35Z</dcterms:created>
  <dcterms:modified xsi:type="dcterms:W3CDTF">2013-10-03T15:17:51Z</dcterms:modified>
</cp:coreProperties>
</file>